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 id="2147483723" r:id="rId3"/>
    <p:sldMasterId id="2147483735" r:id="rId4"/>
    <p:sldMasterId id="2147483747" r:id="rId5"/>
    <p:sldMasterId id="2147483759" r:id="rId6"/>
    <p:sldMasterId id="2147483771" r:id="rId7"/>
    <p:sldMasterId id="2147483783" r:id="rId8"/>
  </p:sldMasterIdLst>
  <p:notesMasterIdLst>
    <p:notesMasterId r:id="rId48"/>
  </p:notesMasterIdLst>
  <p:handoutMasterIdLst>
    <p:handoutMasterId r:id="rId49"/>
  </p:handoutMasterIdLst>
  <p:sldIdLst>
    <p:sldId id="258" r:id="rId9"/>
    <p:sldId id="278" r:id="rId10"/>
    <p:sldId id="309" r:id="rId11"/>
    <p:sldId id="279" r:id="rId12"/>
    <p:sldId id="281" r:id="rId13"/>
    <p:sldId id="305" r:id="rId14"/>
    <p:sldId id="319" r:id="rId15"/>
    <p:sldId id="290" r:id="rId16"/>
    <p:sldId id="291" r:id="rId17"/>
    <p:sldId id="292" r:id="rId18"/>
    <p:sldId id="320" r:id="rId19"/>
    <p:sldId id="274" r:id="rId20"/>
    <p:sldId id="293" r:id="rId21"/>
    <p:sldId id="295" r:id="rId22"/>
    <p:sldId id="298" r:id="rId23"/>
    <p:sldId id="307" r:id="rId24"/>
    <p:sldId id="257" r:id="rId25"/>
    <p:sldId id="273" r:id="rId26"/>
    <p:sldId id="277" r:id="rId27"/>
    <p:sldId id="313" r:id="rId28"/>
    <p:sldId id="314" r:id="rId29"/>
    <p:sldId id="315" r:id="rId30"/>
    <p:sldId id="316" r:id="rId31"/>
    <p:sldId id="317" r:id="rId32"/>
    <p:sldId id="296" r:id="rId33"/>
    <p:sldId id="322" r:id="rId34"/>
    <p:sldId id="323" r:id="rId35"/>
    <p:sldId id="324" r:id="rId36"/>
    <p:sldId id="325" r:id="rId37"/>
    <p:sldId id="326" r:id="rId38"/>
    <p:sldId id="328" r:id="rId39"/>
    <p:sldId id="329" r:id="rId40"/>
    <p:sldId id="330" r:id="rId41"/>
    <p:sldId id="331" r:id="rId42"/>
    <p:sldId id="332" r:id="rId43"/>
    <p:sldId id="334" r:id="rId44"/>
    <p:sldId id="335" r:id="rId45"/>
    <p:sldId id="336" r:id="rId46"/>
    <p:sldId id="337" r:id="rId47"/>
  </p:sldIdLst>
  <p:sldSz cx="9906000" cy="6858000" type="A4"/>
  <p:notesSz cx="6808788" cy="99409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EF65E"/>
    <a:srgbClr val="339966"/>
    <a:srgbClr val="99FFCC"/>
    <a:srgbClr val="CCFFCC"/>
    <a:srgbClr val="E5FFE5"/>
    <a:srgbClr val="99FF99"/>
    <a:srgbClr val="99FF33"/>
    <a:srgbClr val="A1B3FD"/>
    <a:srgbClr val="29F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434" autoAdjust="0"/>
  </p:normalViewPr>
  <p:slideViewPr>
    <p:cSldViewPr>
      <p:cViewPr>
        <p:scale>
          <a:sx n="123" d="100"/>
          <a:sy n="123" d="100"/>
        </p:scale>
        <p:origin x="-1152" y="10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91139" name="Rectangle 3"/>
          <p:cNvSpPr>
            <a:spLocks noGrp="1" noChangeArrowheads="1"/>
          </p:cNvSpPr>
          <p:nvPr>
            <p:ph type="dt" sz="quarter"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91140" name="Rectangle 4"/>
          <p:cNvSpPr>
            <a:spLocks noGrp="1" noChangeArrowheads="1"/>
          </p:cNvSpPr>
          <p:nvPr>
            <p:ph type="ftr" sz="quarter" idx="2"/>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91141" name="Rectangle 5"/>
          <p:cNvSpPr>
            <a:spLocks noGrp="1" noChangeArrowheads="1"/>
          </p:cNvSpPr>
          <p:nvPr>
            <p:ph type="sldNum" sz="quarter" idx="3"/>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8A006170-CFBA-49BD-88C5-F32AA4515232}" type="slidenum">
              <a:rPr lang="en-GB" altLang="en-US"/>
              <a:pPr>
                <a:defRPr/>
              </a:pPr>
              <a:t>‹#›</a:t>
            </a:fld>
            <a:endParaRPr lang="en-GB" altLang="en-US"/>
          </a:p>
        </p:txBody>
      </p:sp>
    </p:spTree>
    <p:extLst>
      <p:ext uri="{BB962C8B-B14F-4D97-AF65-F5344CB8AC3E}">
        <p14:creationId xmlns:p14="http://schemas.microsoft.com/office/powerpoint/2010/main" val="666473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12291" name="Rectangle 3"/>
          <p:cNvSpPr>
            <a:spLocks noGrp="1" noChangeArrowheads="1"/>
          </p:cNvSpPr>
          <p:nvPr>
            <p:ph type="dt"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715963" y="747713"/>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717" y="4721011"/>
            <a:ext cx="5447355" cy="447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2294" name="Rectangle 6"/>
          <p:cNvSpPr>
            <a:spLocks noGrp="1" noChangeArrowheads="1"/>
          </p:cNvSpPr>
          <p:nvPr>
            <p:ph type="ftr" sz="quarter" idx="4"/>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12295" name="Rectangle 7"/>
          <p:cNvSpPr>
            <a:spLocks noGrp="1" noChangeArrowheads="1"/>
          </p:cNvSpPr>
          <p:nvPr>
            <p:ph type="sldNum" sz="quarter" idx="5"/>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AA7DCC19-C783-4208-8913-2AFA2BA0A573}" type="slidenum">
              <a:rPr lang="en-GB" altLang="en-US"/>
              <a:pPr>
                <a:defRPr/>
              </a:pPr>
              <a:t>‹#›</a:t>
            </a:fld>
            <a:endParaRPr lang="en-GB" altLang="en-US"/>
          </a:p>
        </p:txBody>
      </p:sp>
    </p:spTree>
    <p:extLst>
      <p:ext uri="{BB962C8B-B14F-4D97-AF65-F5344CB8AC3E}">
        <p14:creationId xmlns:p14="http://schemas.microsoft.com/office/powerpoint/2010/main" val="1548739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smtClean="0">
                <a:latin typeface="Arial" panose="020B0604020202020204" pitchFamily="34" charset="0"/>
                <a:cs typeface="Arial" panose="020B0604020202020204" pitchFamily="34" charset="0"/>
              </a:rPr>
              <a:t>Linda</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A7E0D-FD87-47FC-AF44-AF7836C97B57}" type="slidenum">
              <a:rPr lang="en-GB" altLang="en-US" smtClean="0"/>
              <a:pPr/>
              <a:t>9</a:t>
            </a:fld>
            <a:endParaRPr lang="en-GB" altLang="en-US" smtClean="0"/>
          </a:p>
        </p:txBody>
      </p:sp>
    </p:spTree>
    <p:extLst>
      <p:ext uri="{BB962C8B-B14F-4D97-AF65-F5344CB8AC3E}">
        <p14:creationId xmlns:p14="http://schemas.microsoft.com/office/powerpoint/2010/main" val="270616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0F2BF1F-6587-484B-8F9A-06893DA85A70}" type="slidenum">
              <a:rPr lang="en-US">
                <a:solidFill>
                  <a:srgbClr val="000000"/>
                </a:solidFill>
                <a:latin typeface="Times New Roman" charset="0"/>
              </a:rPr>
              <a:pPr/>
              <a:t>39</a:t>
            </a:fld>
            <a:endParaRPr lang="en-US">
              <a:solidFill>
                <a:srgbClr val="000000"/>
              </a:solidFill>
              <a:latin typeface="Times New Roman" charset="0"/>
            </a:endParaRPr>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92927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GB" altLang="en-US" smtClean="0">
                <a:latin typeface="Arial" panose="020B0604020202020204" pitchFamily="34" charset="0"/>
                <a:cs typeface="Arial" panose="020B0604020202020204" pitchFamily="34" charset="0"/>
              </a:rPr>
              <a:t>Dawn</a:t>
            </a: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AEB4E-DF80-4C5A-8FCB-FEC440150A14}" type="slidenum">
              <a:rPr lang="en-GB" altLang="en-US" smtClean="0"/>
              <a:pPr/>
              <a:t>13</a:t>
            </a:fld>
            <a:endParaRPr lang="en-GB" altLang="en-US" smtClean="0"/>
          </a:p>
        </p:txBody>
      </p:sp>
    </p:spTree>
    <p:extLst>
      <p:ext uri="{BB962C8B-B14F-4D97-AF65-F5344CB8AC3E}">
        <p14:creationId xmlns:p14="http://schemas.microsoft.com/office/powerpoint/2010/main" val="73484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A8A89-BB8D-4F03-BD9C-842E47AD70DB}" type="slidenum">
              <a:rPr lang="en-GB" altLang="en-US" smtClean="0"/>
              <a:pPr/>
              <a:t>14</a:t>
            </a:fld>
            <a:endParaRPr lang="en-GB" altLang="en-US" smtClean="0"/>
          </a:p>
        </p:txBody>
      </p:sp>
    </p:spTree>
    <p:extLst>
      <p:ext uri="{BB962C8B-B14F-4D97-AF65-F5344CB8AC3E}">
        <p14:creationId xmlns:p14="http://schemas.microsoft.com/office/powerpoint/2010/main" val="395613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A8A89-BB8D-4F03-BD9C-842E47AD70DB}" type="slidenum">
              <a:rPr lang="en-GB" altLang="en-US" smtClean="0"/>
              <a:pPr/>
              <a:t>15</a:t>
            </a:fld>
            <a:endParaRPr lang="en-GB" altLang="en-US" smtClean="0"/>
          </a:p>
        </p:txBody>
      </p:sp>
    </p:spTree>
    <p:extLst>
      <p:ext uri="{BB962C8B-B14F-4D97-AF65-F5344CB8AC3E}">
        <p14:creationId xmlns:p14="http://schemas.microsoft.com/office/powerpoint/2010/main" val="28343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01136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407066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r>
              <a:rPr lang="en-GB" dirty="0"/>
              <a:t>Merged “Super College” Formerly Aberdeen College and Banff and Buchan college</a:t>
            </a:r>
            <a:endParaRPr lang="en-US" dirty="0"/>
          </a:p>
          <a:p>
            <a:endParaRPr lang="en-GB" dirty="0"/>
          </a:p>
          <a:p>
            <a:r>
              <a:rPr lang="en-GB" dirty="0"/>
              <a:t>Courses from Introductory Level to Advanced HND level with articulation to 33 HNC/D programmes articulating to 338 degree programmes</a:t>
            </a:r>
            <a:endParaRPr lang="en-US" dirty="0"/>
          </a:p>
          <a:p>
            <a:endParaRPr lang="en-GB" dirty="0"/>
          </a:p>
          <a:p>
            <a:r>
              <a:rPr lang="en-GB" dirty="0"/>
              <a:t>Around 350 College student articulate to 2nd or 3rd year of Degree programmes at RGU each year</a:t>
            </a:r>
            <a:endParaRPr lang="en-US" dirty="0"/>
          </a:p>
          <a:p>
            <a:endParaRPr lang="en-GB" dirty="0"/>
          </a:p>
          <a:p>
            <a:r>
              <a:rPr lang="en-GB" dirty="0"/>
              <a:t>30% of young people in North East progress to Full Time Study at </a:t>
            </a:r>
            <a:r>
              <a:rPr lang="en-GB" dirty="0" err="1"/>
              <a:t>NESCol</a:t>
            </a:r>
          </a:p>
          <a:p>
            <a:endParaRPr lang="en-GB" dirty="0"/>
          </a:p>
          <a:p>
            <a:r>
              <a:rPr lang="en-GB" dirty="0"/>
              <a:t>Schools in Engineering, Science and Technology, Creative Industries, Computing and Business Enterprise and Service Industries</a:t>
            </a:r>
            <a:endParaRPr lang="en-US" dirty="0"/>
          </a:p>
          <a:p>
            <a:endParaRPr lang="en-GB" dirty="0"/>
          </a:p>
          <a:p>
            <a:r>
              <a:rPr lang="en-GB" dirty="0"/>
              <a:t>Centre for Excellence in Maritime, Oil and Gas and Creative Industries</a:t>
            </a:r>
            <a:endParaRPr lang="en-US" dirty="0"/>
          </a:p>
          <a:p>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26254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0966472-CB60-5143-8C0F-2020104E1B79}" type="slidenum">
              <a:rPr lang="en-US">
                <a:solidFill>
                  <a:srgbClr val="000000"/>
                </a:solidFill>
                <a:latin typeface="Times New Roman" charset="0"/>
              </a:rPr>
              <a:pPr/>
              <a:t>28</a:t>
            </a:fld>
            <a:endParaRPr lang="en-US">
              <a:solidFill>
                <a:srgbClr val="000000"/>
              </a:solidFill>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72998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41392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14EF7A-71CD-4DFA-97E8-C68BD37330AC}" type="slidenum">
              <a:rPr lang="en-GB" altLang="en-US"/>
              <a:pPr>
                <a:defRPr/>
              </a:pPr>
              <a:t>‹#›</a:t>
            </a:fld>
            <a:endParaRPr lang="en-GB" altLang="en-US"/>
          </a:p>
        </p:txBody>
      </p:sp>
    </p:spTree>
    <p:extLst>
      <p:ext uri="{BB962C8B-B14F-4D97-AF65-F5344CB8AC3E}">
        <p14:creationId xmlns:p14="http://schemas.microsoft.com/office/powerpoint/2010/main" val="1905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820256-0A29-49C3-B48C-A6C3754D7FCB}" type="slidenum">
              <a:rPr lang="en-GB" altLang="en-US"/>
              <a:pPr>
                <a:defRPr/>
              </a:pPr>
              <a:t>‹#›</a:t>
            </a:fld>
            <a:endParaRPr lang="en-GB" altLang="en-US"/>
          </a:p>
        </p:txBody>
      </p:sp>
    </p:spTree>
    <p:extLst>
      <p:ext uri="{BB962C8B-B14F-4D97-AF65-F5344CB8AC3E}">
        <p14:creationId xmlns:p14="http://schemas.microsoft.com/office/powerpoint/2010/main" val="389904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4B49A7-B48E-4C33-A857-1CE238FB3E49}" type="slidenum">
              <a:rPr lang="en-GB" altLang="en-US"/>
              <a:pPr>
                <a:defRPr/>
              </a:pPr>
              <a:t>‹#›</a:t>
            </a:fld>
            <a:endParaRPr lang="en-GB" altLang="en-US"/>
          </a:p>
        </p:txBody>
      </p:sp>
    </p:spTree>
    <p:extLst>
      <p:ext uri="{BB962C8B-B14F-4D97-AF65-F5344CB8AC3E}">
        <p14:creationId xmlns:p14="http://schemas.microsoft.com/office/powerpoint/2010/main" val="17611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5570389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870652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smtClean="0"/>
              <a:t>Click to edit Master text styles</a:t>
            </a:r>
          </a:p>
        </p:txBody>
      </p:sp>
    </p:spTree>
    <p:extLst>
      <p:ext uri="{BB962C8B-B14F-4D97-AF65-F5344CB8AC3E}">
        <p14:creationId xmlns:p14="http://schemas.microsoft.com/office/powerpoint/2010/main" val="4044730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062468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496843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5710973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2901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612697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E26308-EEFE-43F7-96F6-E569064D8AE3}" type="slidenum">
              <a:rPr lang="en-GB" altLang="en-US"/>
              <a:pPr>
                <a:defRPr/>
              </a:pPr>
              <a:t>‹#›</a:t>
            </a:fld>
            <a:endParaRPr lang="en-GB" altLang="en-US"/>
          </a:p>
        </p:txBody>
      </p:sp>
    </p:spTree>
    <p:extLst>
      <p:ext uri="{BB962C8B-B14F-4D97-AF65-F5344CB8AC3E}">
        <p14:creationId xmlns:p14="http://schemas.microsoft.com/office/powerpoint/2010/main" val="422480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3444798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47914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684555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6291831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219341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smtClean="0"/>
              <a:t>Click to edit Master text styles</a:t>
            </a:r>
          </a:p>
        </p:txBody>
      </p:sp>
    </p:spTree>
    <p:extLst>
      <p:ext uri="{BB962C8B-B14F-4D97-AF65-F5344CB8AC3E}">
        <p14:creationId xmlns:p14="http://schemas.microsoft.com/office/powerpoint/2010/main" val="42863422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96919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606658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4306933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0722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E31279-FA9A-4369-8215-14B95371EBE9}" type="slidenum">
              <a:rPr lang="en-GB" altLang="en-US"/>
              <a:pPr>
                <a:defRPr/>
              </a:pPr>
              <a:t>‹#›</a:t>
            </a:fld>
            <a:endParaRPr lang="en-GB" altLang="en-US"/>
          </a:p>
        </p:txBody>
      </p:sp>
    </p:spTree>
    <p:extLst>
      <p:ext uri="{BB962C8B-B14F-4D97-AF65-F5344CB8AC3E}">
        <p14:creationId xmlns:p14="http://schemas.microsoft.com/office/powerpoint/2010/main" val="181934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8472008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19953784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158383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1031191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9034905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82664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98416776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371490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65978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35782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F2DE1A2-77AA-4489-A5D5-091D7C6FE22C}" type="slidenum">
              <a:rPr lang="en-GB" altLang="en-US"/>
              <a:pPr>
                <a:defRPr/>
              </a:pPr>
              <a:t>‹#›</a:t>
            </a:fld>
            <a:endParaRPr lang="en-GB" altLang="en-US"/>
          </a:p>
        </p:txBody>
      </p:sp>
    </p:spTree>
    <p:extLst>
      <p:ext uri="{BB962C8B-B14F-4D97-AF65-F5344CB8AC3E}">
        <p14:creationId xmlns:p14="http://schemas.microsoft.com/office/powerpoint/2010/main" val="541587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4488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2882453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9618227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83468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87230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74911205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1626110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7177116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235625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804020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89453CE-3FEA-4112-9503-858C97108E4D}" type="slidenum">
              <a:rPr lang="en-GB" altLang="en-US"/>
              <a:pPr>
                <a:defRPr/>
              </a:pPr>
              <a:t>‹#›</a:t>
            </a:fld>
            <a:endParaRPr lang="en-GB" altLang="en-US"/>
          </a:p>
        </p:txBody>
      </p:sp>
    </p:spTree>
    <p:extLst>
      <p:ext uri="{BB962C8B-B14F-4D97-AF65-F5344CB8AC3E}">
        <p14:creationId xmlns:p14="http://schemas.microsoft.com/office/powerpoint/2010/main" val="815956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1110625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6157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40075275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1136144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674771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32892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79748506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6202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17248453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0235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767CEE4-06BD-4716-B5BF-B3BB51B3D964}" type="slidenum">
              <a:rPr lang="en-GB" altLang="en-US"/>
              <a:pPr>
                <a:defRPr/>
              </a:pPr>
              <a:t>‹#›</a:t>
            </a:fld>
            <a:endParaRPr lang="en-GB" altLang="en-US"/>
          </a:p>
        </p:txBody>
      </p:sp>
    </p:spTree>
    <p:extLst>
      <p:ext uri="{BB962C8B-B14F-4D97-AF65-F5344CB8AC3E}">
        <p14:creationId xmlns:p14="http://schemas.microsoft.com/office/powerpoint/2010/main" val="1252358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07299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9378764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4204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2399698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38496840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807256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45590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368811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516134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29147286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AC6E73-565C-4112-957B-F3964864E6CB}" type="slidenum">
              <a:rPr lang="en-GB" altLang="en-US"/>
              <a:pPr>
                <a:defRPr/>
              </a:pPr>
              <a:t>‹#›</a:t>
            </a:fld>
            <a:endParaRPr lang="en-GB" altLang="en-US"/>
          </a:p>
        </p:txBody>
      </p:sp>
    </p:spTree>
    <p:extLst>
      <p:ext uri="{BB962C8B-B14F-4D97-AF65-F5344CB8AC3E}">
        <p14:creationId xmlns:p14="http://schemas.microsoft.com/office/powerpoint/2010/main" val="965372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420808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676054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4842241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313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3679489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02291459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97813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210925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66917385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62658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CBD000-548F-4652-B778-2033E769F4F8}" type="slidenum">
              <a:rPr lang="en-GB" altLang="en-US"/>
              <a:pPr>
                <a:defRPr/>
              </a:pPr>
              <a:t>‹#›</a:t>
            </a:fld>
            <a:endParaRPr lang="en-GB" altLang="en-US"/>
          </a:p>
        </p:txBody>
      </p:sp>
    </p:spTree>
    <p:extLst>
      <p:ext uri="{BB962C8B-B14F-4D97-AF65-F5344CB8AC3E}">
        <p14:creationId xmlns:p14="http://schemas.microsoft.com/office/powerpoint/2010/main" val="5119959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422641197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488800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13434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802444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0394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43835032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89251040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711145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7488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C79B9B-7EF2-47C4-AD5D-8211887A8B2E}" type="slidenum">
              <a:rPr lang="en-GB" altLang="en-US"/>
              <a:pPr>
                <a:defRPr/>
              </a:pPr>
              <a:t>‹#›</a:t>
            </a:fld>
            <a:endParaRPr lang="en-GB" altLang="en-US"/>
          </a:p>
        </p:txBody>
      </p:sp>
    </p:spTree>
    <p:extLst>
      <p:ext uri="{BB962C8B-B14F-4D97-AF65-F5344CB8AC3E}">
        <p14:creationId xmlns:p14="http://schemas.microsoft.com/office/powerpoint/2010/main" val="237281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8852"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78853"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7885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15B010-442E-4E95-AEDC-737854F1EC6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8"/>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dirty="0">
                <a:solidFill>
                  <a:srgbClr val="F0F7FF"/>
                </a:solidFill>
                <a:latin typeface="Arial" pitchFamily="-112" charset="0"/>
              </a:rPr>
              <a:t>Shelley </a:t>
            </a:r>
            <a:r>
              <a:rPr lang="en-US" sz="1056" b="1" dirty="0" err="1">
                <a:solidFill>
                  <a:srgbClr val="F0F7FF"/>
                </a:solidFill>
                <a:latin typeface="Arial" pitchFamily="-112" charset="0"/>
              </a:rPr>
              <a:t>MacKenzie</a:t>
            </a:r>
            <a:r>
              <a:rPr lang="en-US" sz="1056" b="1" dirty="0">
                <a:solidFill>
                  <a:srgbClr val="F0F7FF"/>
                </a:solidFill>
                <a:latin typeface="Arial" pitchFamily="-112" charset="0"/>
              </a:rPr>
              <a:t> – </a:t>
            </a:r>
            <a:r>
              <a:rPr lang="en-US" sz="1056" dirty="0">
                <a:solidFill>
                  <a:srgbClr val="F0F7FF"/>
                </a:solidFill>
                <a:latin typeface="Arial" pitchFamily="-112" charset="0"/>
              </a:rPr>
              <a:t>Schools Liaison Manager</a:t>
            </a:r>
            <a:endParaRPr lang="en-US" sz="1056" b="1" dirty="0">
              <a:solidFill>
                <a:srgbClr val="F0F7FF"/>
              </a:solidFill>
              <a:latin typeface="Arial" pitchFamily="-112" charset="0"/>
            </a:endParaRPr>
          </a:p>
        </p:txBody>
      </p:sp>
    </p:spTree>
    <p:extLst>
      <p:ext uri="{BB962C8B-B14F-4D97-AF65-F5344CB8AC3E}">
        <p14:creationId xmlns:p14="http://schemas.microsoft.com/office/powerpoint/2010/main" val="39917885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8"/>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dirty="0" smtClean="0">
                <a:solidFill>
                  <a:srgbClr val="F0F7FF"/>
                </a:solidFill>
                <a:latin typeface="Arial" pitchFamily="-112" charset="0"/>
              </a:rPr>
              <a:t>Shelley </a:t>
            </a:r>
            <a:r>
              <a:rPr lang="en-US" sz="1056" b="1" dirty="0" err="1" smtClean="0">
                <a:solidFill>
                  <a:srgbClr val="F0F7FF"/>
                </a:solidFill>
                <a:latin typeface="Arial" pitchFamily="-112" charset="0"/>
              </a:rPr>
              <a:t>MacKenzie</a:t>
            </a:r>
            <a:r>
              <a:rPr lang="en-US" sz="1056" b="1" dirty="0" smtClean="0">
                <a:solidFill>
                  <a:srgbClr val="F0F7FF"/>
                </a:solidFill>
                <a:latin typeface="Arial" pitchFamily="-112" charset="0"/>
              </a:rPr>
              <a:t> </a:t>
            </a:r>
            <a:r>
              <a:rPr lang="en-US" sz="1056" b="1" dirty="0">
                <a:solidFill>
                  <a:srgbClr val="F0F7FF"/>
                </a:solidFill>
                <a:latin typeface="Arial" pitchFamily="-112" charset="0"/>
              </a:rPr>
              <a:t>– </a:t>
            </a:r>
            <a:r>
              <a:rPr lang="en-US" sz="1056" dirty="0" smtClean="0">
                <a:solidFill>
                  <a:srgbClr val="F0F7FF"/>
                </a:solidFill>
                <a:latin typeface="Arial" pitchFamily="-112" charset="0"/>
              </a:rPr>
              <a:t>Schools Liaison Manager</a:t>
            </a:r>
            <a:endParaRPr lang="en-US" sz="1056" b="1" dirty="0">
              <a:solidFill>
                <a:srgbClr val="F0F7FF"/>
              </a:solidFill>
              <a:latin typeface="Arial" pitchFamily="-112" charset="0"/>
            </a:endParaRPr>
          </a:p>
        </p:txBody>
      </p:sp>
    </p:spTree>
    <p:extLst>
      <p:ext uri="{BB962C8B-B14F-4D97-AF65-F5344CB8AC3E}">
        <p14:creationId xmlns:p14="http://schemas.microsoft.com/office/powerpoint/2010/main" val="1596418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6"/>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Foundation Apprenticeship </a:t>
            </a:r>
            <a:r>
              <a:rPr lang="en-US" sz="1056" b="1" err="1">
                <a:solidFill>
                  <a:srgbClr val="F0F7FF"/>
                </a:solidFill>
                <a:latin typeface="Arial" pitchFamily="-112" charset="0"/>
              </a:rPr>
              <a:t>Programme</a:t>
            </a:r>
            <a:r>
              <a:rPr lang="en-US" sz="1056" b="1">
                <a:solidFill>
                  <a:srgbClr val="F0F7FF"/>
                </a:solidFill>
                <a:latin typeface="Arial" pitchFamily="-112" charset="0"/>
              </a:rPr>
              <a:t> Officer</a:t>
            </a:r>
          </a:p>
        </p:txBody>
      </p:sp>
    </p:spTree>
    <p:extLst>
      <p:ext uri="{BB962C8B-B14F-4D97-AF65-F5344CB8AC3E}">
        <p14:creationId xmlns:p14="http://schemas.microsoft.com/office/powerpoint/2010/main" val="20879039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a:t>
            </a:r>
            <a:r>
              <a:rPr lang="en-US" sz="1056">
                <a:solidFill>
                  <a:srgbClr val="F0F7FF"/>
                </a:solidFill>
                <a:latin typeface="Arial" pitchFamily="-112" charset="0"/>
              </a:rPr>
              <a:t>Foundation Apprenticeship </a:t>
            </a:r>
            <a:r>
              <a:rPr lang="en-US" sz="1056" err="1">
                <a:solidFill>
                  <a:srgbClr val="F0F7FF"/>
                </a:solidFill>
                <a:latin typeface="Arial" pitchFamily="-112" charset="0"/>
              </a:rPr>
              <a:t>Programme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370562524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a:t>
            </a:r>
            <a:r>
              <a:rPr lang="en-US" sz="1056">
                <a:solidFill>
                  <a:srgbClr val="F0F7FF"/>
                </a:solidFill>
                <a:latin typeface="Arial" pitchFamily="-112" charset="0"/>
              </a:rPr>
              <a:t>Foundation Apprenticeship </a:t>
            </a:r>
            <a:r>
              <a:rPr lang="en-US" sz="1056" err="1">
                <a:solidFill>
                  <a:srgbClr val="F0F7FF"/>
                </a:solidFill>
                <a:latin typeface="Arial" pitchFamily="-112" charset="0"/>
              </a:rPr>
              <a:t>Programme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13333794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a:t>
            </a:r>
            <a:r>
              <a:rPr lang="en-US" sz="1056">
                <a:solidFill>
                  <a:srgbClr val="F0F7FF"/>
                </a:solidFill>
                <a:latin typeface="Arial" pitchFamily="-112" charset="0"/>
              </a:rPr>
              <a:t>Foundation Apprenticeship </a:t>
            </a:r>
            <a:r>
              <a:rPr lang="en-US" sz="1056" err="1">
                <a:solidFill>
                  <a:srgbClr val="F0F7FF"/>
                </a:solidFill>
                <a:latin typeface="Arial" pitchFamily="-112" charset="0"/>
              </a:rPr>
              <a:t>Pogramme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9888549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a:t>
            </a:r>
            <a:r>
              <a:rPr lang="en-US" sz="1056">
                <a:solidFill>
                  <a:srgbClr val="F0F7FF"/>
                </a:solidFill>
                <a:latin typeface="Arial" pitchFamily="-112" charset="0"/>
              </a:rPr>
              <a:t>Foundation Apprenticeship </a:t>
            </a:r>
            <a:r>
              <a:rPr lang="en-US" sz="1056" err="1">
                <a:solidFill>
                  <a:srgbClr val="F0F7FF"/>
                </a:solidFill>
                <a:latin typeface="Arial" pitchFamily="-112" charset="0"/>
              </a:rPr>
              <a:t>Pogramme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414422279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cid:image002.jpg@01D14DF1.6BC31860" TargetMode="External"/><Relationship Id="rId2" Type="http://schemas.openxmlformats.org/officeDocument/2006/relationships/image" Target="../media/image28.jpeg"/><Relationship Id="rId1" Type="http://schemas.openxmlformats.org/officeDocument/2006/relationships/slideLayout" Target="../slideLayouts/slideLayout79.xml"/><Relationship Id="rId5" Type="http://schemas.openxmlformats.org/officeDocument/2006/relationships/image" Target="cid:image003.jpg@01D14DF1.6BC31860" TargetMode="Externa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79.xml"/><Relationship Id="rId5" Type="http://schemas.openxmlformats.org/officeDocument/2006/relationships/image" Target="../media/image32.jpeg"/><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269076" y="260648"/>
            <a:ext cx="9361040" cy="1160982"/>
          </a:xfrm>
        </p:spPr>
        <p:txBody>
          <a:bodyPr/>
          <a:lstStyle/>
          <a:p>
            <a:pPr algn="ctr" eaLnBrk="1" hangingPunct="1">
              <a:buFontTx/>
              <a:buNone/>
            </a:pPr>
            <a:r>
              <a:rPr lang="en-GB" altLang="en-US" b="1" dirty="0" smtClean="0">
                <a:solidFill>
                  <a:srgbClr val="00B050"/>
                </a:solidFill>
              </a:rPr>
              <a:t>S3 into S4 Transition</a:t>
            </a:r>
          </a:p>
          <a:p>
            <a:pPr algn="ctr" eaLnBrk="1" hangingPunct="1">
              <a:buFontTx/>
              <a:buNone/>
            </a:pPr>
            <a:r>
              <a:rPr lang="en-GB" altLang="en-US" b="1" dirty="0" smtClean="0">
                <a:solidFill>
                  <a:srgbClr val="00B050"/>
                </a:solidFill>
              </a:rPr>
              <a:t>Broad General Education into the Senior Phase</a:t>
            </a:r>
          </a:p>
        </p:txBody>
      </p:sp>
      <p:pic>
        <p:nvPicPr>
          <p:cNvPr id="4101"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537" y="6032561"/>
            <a:ext cx="537579" cy="6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46440" y="5923392"/>
            <a:ext cx="5006310" cy="830997"/>
          </a:xfrm>
          <a:prstGeom prst="rect">
            <a:avLst/>
          </a:prstGeom>
        </p:spPr>
        <p:txBody>
          <a:bodyPr wrap="square">
            <a:spAutoFit/>
          </a:bodyPr>
          <a:lstStyle/>
          <a:p>
            <a:pPr algn="ctr" eaLnBrk="1" hangingPunct="1">
              <a:buFontTx/>
              <a:buNone/>
            </a:pPr>
            <a:r>
              <a:rPr lang="en-GB" altLang="en-US" sz="2400" dirty="0">
                <a:solidFill>
                  <a:srgbClr val="00B050"/>
                </a:solidFill>
              </a:rPr>
              <a:t>Curriculum Information </a:t>
            </a:r>
            <a:r>
              <a:rPr lang="en-GB" altLang="en-US" sz="2400" dirty="0" smtClean="0">
                <a:solidFill>
                  <a:srgbClr val="00B050"/>
                </a:solidFill>
              </a:rPr>
              <a:t>Evening</a:t>
            </a:r>
          </a:p>
          <a:p>
            <a:pPr algn="ctr" eaLnBrk="1" hangingPunct="1"/>
            <a:r>
              <a:rPr lang="en-GB" altLang="en-US" sz="2400" dirty="0">
                <a:solidFill>
                  <a:srgbClr val="00B050"/>
                </a:solidFill>
              </a:rPr>
              <a:t>Wednesday </a:t>
            </a:r>
            <a:r>
              <a:rPr lang="en-GB" altLang="en-US" sz="2400" dirty="0" smtClean="0">
                <a:solidFill>
                  <a:srgbClr val="00B050"/>
                </a:solidFill>
              </a:rPr>
              <a:t>23 </a:t>
            </a:r>
            <a:r>
              <a:rPr lang="en-GB" altLang="en-US" sz="2400" dirty="0">
                <a:solidFill>
                  <a:srgbClr val="00B050"/>
                </a:solidFill>
              </a:rPr>
              <a:t>January, </a:t>
            </a:r>
            <a:r>
              <a:rPr lang="en-GB" altLang="en-US" sz="2400" dirty="0" smtClean="0">
                <a:solidFill>
                  <a:srgbClr val="00B050"/>
                </a:solidFill>
              </a:rPr>
              <a:t>2019</a:t>
            </a:r>
            <a:endParaRPr lang="en-GB" altLang="en-US" sz="2400" dirty="0">
              <a:solidFill>
                <a:srgbClr val="00B05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54" y="1481057"/>
            <a:ext cx="7566283" cy="43549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11227" y="198438"/>
            <a:ext cx="5105772" cy="1143000"/>
          </a:xfrm>
        </p:spPr>
        <p:txBody>
          <a:bodyPr/>
          <a:lstStyle/>
          <a:p>
            <a:pPr eaLnBrk="1" hangingPunct="1"/>
            <a:r>
              <a:rPr lang="en-GB" altLang="en-US" sz="4800" b="1" dirty="0" smtClean="0">
                <a:solidFill>
                  <a:srgbClr val="00B050"/>
                </a:solidFill>
              </a:rPr>
              <a:t>The Curriculum</a:t>
            </a:r>
          </a:p>
        </p:txBody>
      </p:sp>
      <p:sp>
        <p:nvSpPr>
          <p:cNvPr id="7171" name="Rectangle 3"/>
          <p:cNvSpPr>
            <a:spLocks noGrp="1" noChangeArrowheads="1"/>
          </p:cNvSpPr>
          <p:nvPr>
            <p:ph type="body" idx="1"/>
          </p:nvPr>
        </p:nvSpPr>
        <p:spPr>
          <a:xfrm>
            <a:off x="283593" y="1412776"/>
            <a:ext cx="9361040" cy="5040560"/>
          </a:xfrm>
        </p:spPr>
        <p:txBody>
          <a:bodyPr/>
          <a:lstStyle/>
          <a:p>
            <a:pPr eaLnBrk="1" hangingPunct="1">
              <a:buClr>
                <a:srgbClr val="7030A0"/>
              </a:buClr>
            </a:pPr>
            <a:r>
              <a:rPr lang="en-GB" altLang="en-US" dirty="0">
                <a:solidFill>
                  <a:srgbClr val="00B050"/>
                </a:solidFill>
              </a:rPr>
              <a:t>The Curriculum is defined as the “totality of learners’ experiences both in and out of school</a:t>
            </a:r>
            <a:r>
              <a:rPr lang="en-GB" altLang="en-US" dirty="0" smtClean="0">
                <a:solidFill>
                  <a:srgbClr val="00B050"/>
                </a:solidFill>
              </a:rPr>
              <a:t>”</a:t>
            </a:r>
            <a:endParaRPr lang="en-GB" altLang="en-US" dirty="0">
              <a:solidFill>
                <a:srgbClr val="00B050"/>
              </a:solidFill>
            </a:endParaRPr>
          </a:p>
          <a:p>
            <a:pPr eaLnBrk="1" hangingPunct="1">
              <a:buClr>
                <a:srgbClr val="7030A0"/>
              </a:buClr>
            </a:pPr>
            <a:r>
              <a:rPr lang="en-GB" altLang="en-US" dirty="0">
                <a:solidFill>
                  <a:srgbClr val="00B050"/>
                </a:solidFill>
              </a:rPr>
              <a:t>Partnership working is </a:t>
            </a:r>
            <a:r>
              <a:rPr lang="en-GB" altLang="en-US" dirty="0" smtClean="0">
                <a:solidFill>
                  <a:srgbClr val="00B050"/>
                </a:solidFill>
              </a:rPr>
              <a:t>key</a:t>
            </a:r>
          </a:p>
          <a:p>
            <a:pPr eaLnBrk="1" hangingPunct="1">
              <a:buClr>
                <a:srgbClr val="7030A0"/>
              </a:buClr>
            </a:pPr>
            <a:r>
              <a:rPr lang="en-GB" altLang="en-US" dirty="0" smtClean="0">
                <a:solidFill>
                  <a:srgbClr val="00B050"/>
                </a:solidFill>
              </a:rPr>
              <a:t>Senior Phase opportunities </a:t>
            </a:r>
            <a:r>
              <a:rPr lang="en-GB" altLang="en-US" dirty="0">
                <a:solidFill>
                  <a:srgbClr val="00B050"/>
                </a:solidFill>
              </a:rPr>
              <a:t>which support </a:t>
            </a:r>
            <a:r>
              <a:rPr lang="en-GB" altLang="en-US" dirty="0" smtClean="0">
                <a:solidFill>
                  <a:srgbClr val="00B050"/>
                </a:solidFill>
              </a:rPr>
              <a:t>each pupil’s learning pathway</a:t>
            </a:r>
          </a:p>
          <a:p>
            <a:pPr eaLnBrk="1" hangingPunct="1">
              <a:buClr>
                <a:srgbClr val="7030A0"/>
              </a:buClr>
            </a:pPr>
            <a:r>
              <a:rPr lang="en-GB" altLang="en-US" dirty="0" smtClean="0">
                <a:solidFill>
                  <a:srgbClr val="00B050"/>
                </a:solidFill>
              </a:rPr>
              <a:t>Differentiation</a:t>
            </a:r>
            <a:r>
              <a:rPr lang="en-GB" altLang="en-US" dirty="0">
                <a:solidFill>
                  <a:srgbClr val="00B050"/>
                </a:solidFill>
              </a:rPr>
              <a:t>, </a:t>
            </a:r>
            <a:r>
              <a:rPr lang="en-GB" altLang="en-US" dirty="0" smtClean="0">
                <a:solidFill>
                  <a:srgbClr val="00B050"/>
                </a:solidFill>
              </a:rPr>
              <a:t>support </a:t>
            </a:r>
            <a:r>
              <a:rPr lang="en-GB" altLang="en-US" dirty="0">
                <a:solidFill>
                  <a:srgbClr val="00B050"/>
                </a:solidFill>
              </a:rPr>
              <a:t>and </a:t>
            </a:r>
            <a:r>
              <a:rPr lang="en-GB" altLang="en-US" dirty="0" smtClean="0">
                <a:solidFill>
                  <a:srgbClr val="00B050"/>
                </a:solidFill>
              </a:rPr>
              <a:t>challenge</a:t>
            </a:r>
            <a:endParaRPr lang="en-GB" altLang="en-US" dirty="0">
              <a:solidFill>
                <a:srgbClr val="00B050"/>
              </a:solidFill>
            </a:endParaRPr>
          </a:p>
          <a:p>
            <a:pPr eaLnBrk="1" hangingPunct="1">
              <a:buClr>
                <a:srgbClr val="7030A0"/>
              </a:buClr>
            </a:pPr>
            <a:r>
              <a:rPr lang="en-GB" altLang="en-US" dirty="0" smtClean="0">
                <a:solidFill>
                  <a:srgbClr val="00B050"/>
                </a:solidFill>
              </a:rPr>
              <a:t>Developing </a:t>
            </a:r>
            <a:r>
              <a:rPr lang="en-GB" altLang="en-US" dirty="0">
                <a:solidFill>
                  <a:srgbClr val="00B050"/>
                </a:solidFill>
              </a:rPr>
              <a:t>resilience, </a:t>
            </a:r>
            <a:r>
              <a:rPr lang="en-GB" altLang="en-US" dirty="0" smtClean="0">
                <a:solidFill>
                  <a:srgbClr val="00B050"/>
                </a:solidFill>
              </a:rPr>
              <a:t>encouraging aspiration</a:t>
            </a:r>
            <a:endParaRPr lang="en-GB" altLang="en-US" dirty="0">
              <a:solidFill>
                <a:srgbClr val="00B050"/>
              </a:solidFill>
            </a:endParaRPr>
          </a:p>
          <a:p>
            <a:pPr eaLnBrk="1" hangingPunct="1">
              <a:buClr>
                <a:srgbClr val="7030A0"/>
              </a:buClr>
            </a:pPr>
            <a:r>
              <a:rPr lang="en-GB" altLang="en-US" dirty="0" smtClean="0">
                <a:solidFill>
                  <a:srgbClr val="00B050"/>
                </a:solidFill>
              </a:rPr>
              <a:t>S4/5/6 </a:t>
            </a:r>
            <a:r>
              <a:rPr lang="en-GB" altLang="en-US" dirty="0">
                <a:solidFill>
                  <a:srgbClr val="00B050"/>
                </a:solidFill>
              </a:rPr>
              <a:t>is </a:t>
            </a:r>
            <a:r>
              <a:rPr lang="en-GB" altLang="en-US" dirty="0" smtClean="0">
                <a:solidFill>
                  <a:srgbClr val="00B050"/>
                </a:solidFill>
              </a:rPr>
              <a:t>for </a:t>
            </a:r>
            <a:r>
              <a:rPr lang="en-GB" altLang="en-US" dirty="0">
                <a:solidFill>
                  <a:srgbClr val="00B050"/>
                </a:solidFill>
              </a:rPr>
              <a:t>certification and ensuring </a:t>
            </a:r>
            <a:r>
              <a:rPr lang="en-GB" altLang="en-US" dirty="0" smtClean="0">
                <a:solidFill>
                  <a:srgbClr val="00B050"/>
                </a:solidFill>
              </a:rPr>
              <a:t>Positive </a:t>
            </a:r>
            <a:r>
              <a:rPr lang="en-GB" altLang="en-US" dirty="0">
                <a:solidFill>
                  <a:srgbClr val="00B050"/>
                </a:solidFill>
              </a:rPr>
              <a:t>Leaver </a:t>
            </a:r>
            <a:r>
              <a:rPr lang="en-GB" altLang="en-US" dirty="0" smtClean="0">
                <a:solidFill>
                  <a:srgbClr val="00B050"/>
                </a:solidFill>
              </a:rPr>
              <a:t>Destinations</a:t>
            </a:r>
            <a:endParaRPr lang="en-GB" altLang="en-US" sz="2400" dirty="0"/>
          </a:p>
          <a:p>
            <a:pPr lvl="1" eaLnBrk="1" hangingPunct="1">
              <a:buClr>
                <a:schemeClr val="tx1"/>
              </a:buClr>
            </a:pPr>
            <a:endParaRPr lang="en-GB" altLang="en-US" sz="2400" dirty="0"/>
          </a:p>
        </p:txBody>
      </p:sp>
      <p:pic>
        <p:nvPicPr>
          <p:cNvPr id="4" name="Picture 3"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456" y="6022752"/>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30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70" t="18970" r="23104" b="7334"/>
          <a:stretch/>
        </p:blipFill>
        <p:spPr>
          <a:xfrm>
            <a:off x="200472" y="251062"/>
            <a:ext cx="8852802" cy="6387466"/>
          </a:xfrm>
          <a:prstGeom prst="rect">
            <a:avLst/>
          </a:prstGeom>
        </p:spPr>
      </p:pic>
      <p:pic>
        <p:nvPicPr>
          <p:cNvPr id="3" name="Picture 2"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290" y="6162329"/>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013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60054" y="77456"/>
            <a:ext cx="6185892" cy="1382946"/>
          </a:xfrm>
        </p:spPr>
        <p:txBody>
          <a:bodyPr/>
          <a:lstStyle/>
          <a:p>
            <a:r>
              <a:rPr lang="en-GB" altLang="en-US" sz="3600" dirty="0" smtClean="0">
                <a:solidFill>
                  <a:srgbClr val="00B050"/>
                </a:solidFill>
              </a:rPr>
              <a:t>Curriculum for Excellence </a:t>
            </a:r>
            <a:br>
              <a:rPr lang="en-GB" altLang="en-US" sz="3600" dirty="0" smtClean="0">
                <a:solidFill>
                  <a:srgbClr val="00B050"/>
                </a:solidFill>
              </a:rPr>
            </a:br>
            <a:r>
              <a:rPr lang="en-GB" altLang="en-US" sz="3600" dirty="0" smtClean="0">
                <a:solidFill>
                  <a:srgbClr val="00B050"/>
                </a:solidFill>
              </a:rPr>
              <a:t>National Qualifications</a:t>
            </a:r>
            <a:endParaRPr lang="en-GB" altLang="en-US" dirty="0" smtClean="0">
              <a:solidFill>
                <a:srgbClr val="00B050"/>
              </a:solidFill>
            </a:endParaRPr>
          </a:p>
        </p:txBody>
      </p:sp>
      <p:sp>
        <p:nvSpPr>
          <p:cNvPr id="10243" name="Content Placeholder 2"/>
          <p:cNvSpPr>
            <a:spLocks noGrp="1"/>
          </p:cNvSpPr>
          <p:nvPr>
            <p:ph idx="1"/>
          </p:nvPr>
        </p:nvSpPr>
        <p:spPr>
          <a:xfrm>
            <a:off x="1280592" y="1518312"/>
            <a:ext cx="7344816" cy="648072"/>
          </a:xfrm>
        </p:spPr>
        <p:txBody>
          <a:bodyPr/>
          <a:lstStyle/>
          <a:p>
            <a:pPr marL="0" indent="0">
              <a:buFontTx/>
              <a:buNone/>
            </a:pPr>
            <a:r>
              <a:rPr lang="en-GB" altLang="en-US" dirty="0" smtClean="0">
                <a:solidFill>
                  <a:srgbClr val="7030A0"/>
                </a:solidFill>
                <a:latin typeface="Gotham-Bold"/>
              </a:rPr>
              <a:t>SQA Qualifications in the Senior Phase:</a:t>
            </a:r>
            <a:endParaRPr lang="en-GB" altLang="en-US" dirty="0" smtClean="0">
              <a:solidFill>
                <a:srgbClr val="7030A0"/>
              </a:solidFill>
              <a:latin typeface="Gotham-Light"/>
            </a:endParaRPr>
          </a:p>
        </p:txBody>
      </p:sp>
      <p:pic>
        <p:nvPicPr>
          <p:cNvPr id="1024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81" t="31061" r="6670" b="16388"/>
          <a:stretch/>
        </p:blipFill>
        <p:spPr bwMode="auto">
          <a:xfrm>
            <a:off x="362737" y="2166384"/>
            <a:ext cx="3947413" cy="4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69024" y="3531020"/>
            <a:ext cx="4248472" cy="830997"/>
          </a:xfrm>
          <a:prstGeom prst="rect">
            <a:avLst/>
          </a:prstGeom>
          <a:noFill/>
        </p:spPr>
        <p:txBody>
          <a:bodyPr wrap="square" rtlCol="0">
            <a:spAutoFit/>
          </a:bodyPr>
          <a:lstStyle/>
          <a:p>
            <a:pPr algn="ctr"/>
            <a:r>
              <a:rPr lang="en-GB" sz="2400" dirty="0" smtClean="0">
                <a:solidFill>
                  <a:srgbClr val="00B050"/>
                </a:solidFill>
              </a:rPr>
              <a:t>Internally assessed by TGS - </a:t>
            </a:r>
          </a:p>
          <a:p>
            <a:pPr algn="ctr"/>
            <a:r>
              <a:rPr lang="en-GB" sz="2400" dirty="0" smtClean="0">
                <a:solidFill>
                  <a:srgbClr val="00B050"/>
                </a:solidFill>
              </a:rPr>
              <a:t>SQA verify our standards</a:t>
            </a:r>
            <a:endParaRPr lang="en-GB" sz="2400" dirty="0">
              <a:solidFill>
                <a:srgbClr val="00B050"/>
              </a:solidFill>
            </a:endParaRPr>
          </a:p>
        </p:txBody>
      </p:sp>
      <p:sp>
        <p:nvSpPr>
          <p:cNvPr id="4" name="Right Brace 3"/>
          <p:cNvSpPr/>
          <p:nvPr/>
        </p:nvSpPr>
        <p:spPr>
          <a:xfrm>
            <a:off x="4218440" y="3159946"/>
            <a:ext cx="183419" cy="1573143"/>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3" name="Right Brace 12"/>
          <p:cNvSpPr/>
          <p:nvPr/>
        </p:nvSpPr>
        <p:spPr>
          <a:xfrm>
            <a:off x="4211395" y="4964790"/>
            <a:ext cx="190464" cy="1448500"/>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4" name="TextBox 13"/>
          <p:cNvSpPr txBox="1"/>
          <p:nvPr/>
        </p:nvSpPr>
        <p:spPr>
          <a:xfrm>
            <a:off x="5169024" y="5145454"/>
            <a:ext cx="4248472" cy="830997"/>
          </a:xfrm>
          <a:prstGeom prst="rect">
            <a:avLst/>
          </a:prstGeom>
          <a:noFill/>
        </p:spPr>
        <p:txBody>
          <a:bodyPr wrap="square" rtlCol="0">
            <a:spAutoFit/>
          </a:bodyPr>
          <a:lstStyle/>
          <a:p>
            <a:r>
              <a:rPr lang="en-GB" sz="2400" dirty="0" smtClean="0">
                <a:solidFill>
                  <a:srgbClr val="00B050"/>
                </a:solidFill>
              </a:rPr>
              <a:t>Externally assessed by SQA exams and coursework marks</a:t>
            </a:r>
            <a:endParaRPr lang="en-GB" sz="2400" dirty="0">
              <a:solidFill>
                <a:srgbClr val="00B050"/>
              </a:solidFill>
            </a:endParaRPr>
          </a:p>
        </p:txBody>
      </p:sp>
      <p:pic>
        <p:nvPicPr>
          <p:cNvPr id="15" name="Picture 14"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290" y="6162329"/>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z="4800" b="1" dirty="0" smtClean="0">
                <a:solidFill>
                  <a:srgbClr val="339966"/>
                </a:solidFill>
              </a:rPr>
              <a:t>Options Process</a:t>
            </a:r>
          </a:p>
        </p:txBody>
      </p:sp>
      <p:sp>
        <p:nvSpPr>
          <p:cNvPr id="12291" name="Rectangle 3"/>
          <p:cNvSpPr>
            <a:spLocks noGrp="1" noChangeArrowheads="1"/>
          </p:cNvSpPr>
          <p:nvPr>
            <p:ph type="body" idx="1"/>
          </p:nvPr>
        </p:nvSpPr>
        <p:spPr>
          <a:xfrm>
            <a:off x="495300" y="1600200"/>
            <a:ext cx="3449588" cy="676672"/>
          </a:xfrm>
        </p:spPr>
        <p:txBody>
          <a:bodyPr/>
          <a:lstStyle/>
          <a:p>
            <a:pPr marL="0" indent="0" eaLnBrk="1" hangingPunct="1">
              <a:buNone/>
            </a:pPr>
            <a:r>
              <a:rPr lang="en-GB" altLang="en-US" dirty="0" smtClean="0">
                <a:solidFill>
                  <a:srgbClr val="7030A0"/>
                </a:solidFill>
              </a:rPr>
              <a:t>Where to start…?</a:t>
            </a:r>
          </a:p>
        </p:txBody>
      </p:sp>
      <p:pic>
        <p:nvPicPr>
          <p:cNvPr id="12292" name="Picture 4" descr="which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06" y="2461716"/>
            <a:ext cx="439458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11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84648" y="252897"/>
            <a:ext cx="6264696" cy="640085"/>
          </a:xfrm>
        </p:spPr>
        <p:txBody>
          <a:bodyPr/>
          <a:lstStyle/>
          <a:p>
            <a:pPr eaLnBrk="1" hangingPunct="1"/>
            <a:r>
              <a:rPr lang="en-GB" altLang="en-US" sz="3600" b="1" dirty="0" smtClean="0">
                <a:solidFill>
                  <a:srgbClr val="00B050"/>
                </a:solidFill>
              </a:rPr>
              <a:t>Transition from S3 into S4</a:t>
            </a:r>
          </a:p>
        </p:txBody>
      </p:sp>
      <p:sp>
        <p:nvSpPr>
          <p:cNvPr id="6" name="Rectangle 3"/>
          <p:cNvSpPr txBox="1">
            <a:spLocks noChangeArrowheads="1"/>
          </p:cNvSpPr>
          <p:nvPr/>
        </p:nvSpPr>
        <p:spPr bwMode="auto">
          <a:xfrm>
            <a:off x="200472" y="1237066"/>
            <a:ext cx="4998041" cy="323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buFontTx/>
              <a:buNone/>
            </a:pPr>
            <a:r>
              <a:rPr lang="en-GB" altLang="en-US" sz="2400" dirty="0" smtClean="0">
                <a:solidFill>
                  <a:srgbClr val="7030A0"/>
                </a:solidFill>
              </a:rPr>
              <a:t>Decisions</a:t>
            </a:r>
          </a:p>
          <a:p>
            <a:pPr eaLnBrk="1" hangingPunct="1">
              <a:lnSpc>
                <a:spcPct val="80000"/>
              </a:lnSpc>
              <a:buFontTx/>
              <a:buNone/>
            </a:pPr>
            <a:endParaRPr lang="en-GB" altLang="en-US" sz="1100" dirty="0" smtClean="0">
              <a:solidFill>
                <a:srgbClr val="00B050"/>
              </a:solidFill>
            </a:endParaRPr>
          </a:p>
          <a:p>
            <a:pPr eaLnBrk="1" hangingPunct="1">
              <a:lnSpc>
                <a:spcPct val="80000"/>
              </a:lnSpc>
            </a:pPr>
            <a:r>
              <a:rPr lang="en-GB" altLang="en-US" sz="2400" dirty="0" smtClean="0">
                <a:solidFill>
                  <a:srgbClr val="00B050"/>
                </a:solidFill>
              </a:rPr>
              <a:t>Enjoyment / Challenge / Interest</a:t>
            </a:r>
          </a:p>
          <a:p>
            <a:pPr eaLnBrk="1" hangingPunct="1">
              <a:lnSpc>
                <a:spcPct val="80000"/>
              </a:lnSpc>
            </a:pPr>
            <a:r>
              <a:rPr lang="en-GB" altLang="en-US" sz="2400" dirty="0" smtClean="0">
                <a:solidFill>
                  <a:srgbClr val="00B050"/>
                </a:solidFill>
              </a:rPr>
              <a:t>Strengths / Development needs</a:t>
            </a:r>
          </a:p>
          <a:p>
            <a:pPr eaLnBrk="1" hangingPunct="1">
              <a:lnSpc>
                <a:spcPct val="80000"/>
              </a:lnSpc>
            </a:pPr>
            <a:r>
              <a:rPr lang="en-GB" altLang="en-US" sz="2400" dirty="0" smtClean="0">
                <a:solidFill>
                  <a:srgbClr val="00B050"/>
                </a:solidFill>
              </a:rPr>
              <a:t>Skill sets</a:t>
            </a:r>
          </a:p>
          <a:p>
            <a:pPr eaLnBrk="1" hangingPunct="1">
              <a:lnSpc>
                <a:spcPct val="80000"/>
              </a:lnSpc>
            </a:pPr>
            <a:r>
              <a:rPr lang="en-GB" altLang="en-US" sz="2400" dirty="0" smtClean="0">
                <a:solidFill>
                  <a:srgbClr val="00B050"/>
                </a:solidFill>
              </a:rPr>
              <a:t>Future career paths</a:t>
            </a:r>
          </a:p>
          <a:p>
            <a:pPr eaLnBrk="1" hangingPunct="1">
              <a:lnSpc>
                <a:spcPct val="80000"/>
              </a:lnSpc>
            </a:pPr>
            <a:r>
              <a:rPr lang="en-GB" altLang="en-US" sz="2400" dirty="0" smtClean="0">
                <a:solidFill>
                  <a:srgbClr val="00B050"/>
                </a:solidFill>
              </a:rPr>
              <a:t>Advice of Teachers</a:t>
            </a:r>
          </a:p>
          <a:p>
            <a:pPr eaLnBrk="1" hangingPunct="1">
              <a:lnSpc>
                <a:spcPct val="80000"/>
              </a:lnSpc>
            </a:pPr>
            <a:r>
              <a:rPr lang="en-GB" altLang="en-US" sz="2400" dirty="0" smtClean="0">
                <a:solidFill>
                  <a:srgbClr val="00B050"/>
                </a:solidFill>
              </a:rPr>
              <a:t>Discussion with Parents / Carers</a:t>
            </a:r>
          </a:p>
          <a:p>
            <a:pPr eaLnBrk="1" hangingPunct="1">
              <a:lnSpc>
                <a:spcPct val="80000"/>
              </a:lnSpc>
            </a:pPr>
            <a:r>
              <a:rPr lang="en-GB" altLang="en-US" sz="2400" dirty="0" smtClean="0">
                <a:solidFill>
                  <a:srgbClr val="00B050"/>
                </a:solidFill>
              </a:rPr>
              <a:t>Progression Pathways</a:t>
            </a:r>
          </a:p>
          <a:p>
            <a:pPr eaLnBrk="1" hangingPunct="1">
              <a:lnSpc>
                <a:spcPct val="80000"/>
              </a:lnSpc>
              <a:buFontTx/>
              <a:buNone/>
            </a:pPr>
            <a:endParaRPr lang="en-GB" altLang="en-US" sz="2000" dirty="0" smtClean="0"/>
          </a:p>
        </p:txBody>
      </p:sp>
      <p:sp>
        <p:nvSpPr>
          <p:cNvPr id="3" name="TextBox 2"/>
          <p:cNvSpPr txBox="1"/>
          <p:nvPr/>
        </p:nvSpPr>
        <p:spPr>
          <a:xfrm>
            <a:off x="5537570" y="1237066"/>
            <a:ext cx="3816424" cy="3342453"/>
          </a:xfrm>
          <a:prstGeom prst="rect">
            <a:avLst/>
          </a:prstGeom>
          <a:noFill/>
        </p:spPr>
        <p:txBody>
          <a:bodyPr wrap="square" rtlCol="0">
            <a:spAutoFit/>
          </a:bodyPr>
          <a:lstStyle/>
          <a:p>
            <a:pPr eaLnBrk="1" hangingPunct="1">
              <a:lnSpc>
                <a:spcPct val="80000"/>
              </a:lnSpc>
            </a:pPr>
            <a:r>
              <a:rPr lang="en-GB" altLang="en-US" sz="2400" dirty="0" smtClean="0">
                <a:solidFill>
                  <a:srgbClr val="7030A0"/>
                </a:solidFill>
              </a:rPr>
              <a:t>Support</a:t>
            </a:r>
          </a:p>
          <a:p>
            <a:pPr eaLnBrk="1" hangingPunct="1">
              <a:lnSpc>
                <a:spcPct val="80000"/>
              </a:lnSpc>
            </a:pP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Tracking </a:t>
            </a:r>
            <a:r>
              <a:rPr lang="en-GB" altLang="en-US" sz="2400" dirty="0">
                <a:solidFill>
                  <a:srgbClr val="00B050"/>
                </a:solidFill>
              </a:rPr>
              <a:t>&amp; Full Reports</a:t>
            </a:r>
          </a:p>
          <a:p>
            <a:pPr marL="457200" indent="-457200" eaLnBrk="1" hangingPunct="1">
              <a:lnSpc>
                <a:spcPct val="80000"/>
              </a:lnSpc>
              <a:buFont typeface="Arial" panose="020B0604020202020204" pitchFamily="34" charset="0"/>
              <a:buChar char="•"/>
            </a:pPr>
            <a:r>
              <a:rPr lang="en-GB" altLang="en-US" sz="2400" dirty="0">
                <a:solidFill>
                  <a:srgbClr val="00B050"/>
                </a:solidFill>
              </a:rPr>
              <a:t>Guidance </a:t>
            </a:r>
            <a:r>
              <a:rPr lang="en-GB" altLang="en-US" sz="2400" dirty="0" smtClean="0">
                <a:solidFill>
                  <a:srgbClr val="00B050"/>
                </a:solidFill>
              </a:rPr>
              <a:t>Colleagues</a:t>
            </a: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a:solidFill>
                  <a:srgbClr val="00B050"/>
                </a:solidFill>
              </a:rPr>
              <a:t>Parents’ Meeting </a:t>
            </a:r>
            <a:r>
              <a:rPr lang="en-GB" altLang="en-US" sz="2400" dirty="0" smtClean="0">
                <a:solidFill>
                  <a:srgbClr val="00B050"/>
                </a:solidFill>
              </a:rPr>
              <a:t>discussions</a:t>
            </a: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Course information</a:t>
            </a: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Nationals </a:t>
            </a:r>
            <a:r>
              <a:rPr lang="en-GB" altLang="en-US" sz="2400" dirty="0">
                <a:solidFill>
                  <a:srgbClr val="00B050"/>
                </a:solidFill>
              </a:rPr>
              <a:t>in a </a:t>
            </a:r>
            <a:r>
              <a:rPr lang="en-GB" altLang="en-US" sz="2400" dirty="0" smtClean="0">
                <a:solidFill>
                  <a:srgbClr val="00B050"/>
                </a:solidFill>
              </a:rPr>
              <a:t>Nutshell</a:t>
            </a: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Skills Development Scotland Careers Advisor</a:t>
            </a:r>
            <a:endParaRPr lang="en-GB" altLang="en-US" sz="2400" dirty="0">
              <a:solidFill>
                <a:srgbClr val="00B050"/>
              </a:solidFill>
            </a:endParaRPr>
          </a:p>
        </p:txBody>
      </p:sp>
      <p:sp>
        <p:nvSpPr>
          <p:cNvPr id="7" name="TextBox 6"/>
          <p:cNvSpPr txBox="1"/>
          <p:nvPr/>
        </p:nvSpPr>
        <p:spPr>
          <a:xfrm>
            <a:off x="479998" y="4628138"/>
            <a:ext cx="8873996" cy="1938992"/>
          </a:xfrm>
          <a:prstGeom prst="rect">
            <a:avLst/>
          </a:prstGeom>
          <a:noFill/>
        </p:spPr>
        <p:txBody>
          <a:bodyPr wrap="square" rtlCol="0">
            <a:spAutoFit/>
          </a:bodyPr>
          <a:lstStyle/>
          <a:p>
            <a:pPr algn="ctr"/>
            <a:r>
              <a:rPr lang="en-GB" sz="2400" dirty="0" smtClean="0">
                <a:solidFill>
                  <a:srgbClr val="7030A0"/>
                </a:solidFill>
              </a:rPr>
              <a:t>It’s important that each individual pupil considers their decisions.</a:t>
            </a:r>
          </a:p>
          <a:p>
            <a:pPr algn="ctr"/>
            <a:endParaRPr lang="en-GB" sz="1200" dirty="0">
              <a:solidFill>
                <a:srgbClr val="7030A0"/>
              </a:solidFill>
            </a:endParaRPr>
          </a:p>
          <a:p>
            <a:pPr algn="ctr"/>
            <a:r>
              <a:rPr lang="en-GB" sz="2400" dirty="0" smtClean="0">
                <a:solidFill>
                  <a:srgbClr val="7030A0"/>
                </a:solidFill>
              </a:rPr>
              <a:t>Friendship groups and Teachers may change over time.</a:t>
            </a:r>
          </a:p>
          <a:p>
            <a:pPr algn="ctr"/>
            <a:endParaRPr lang="en-GB" sz="1200" dirty="0" smtClean="0">
              <a:solidFill>
                <a:srgbClr val="7030A0"/>
              </a:solidFill>
            </a:endParaRPr>
          </a:p>
          <a:p>
            <a:pPr algn="ctr"/>
            <a:r>
              <a:rPr lang="en-GB" sz="2400" dirty="0">
                <a:solidFill>
                  <a:srgbClr val="7030A0"/>
                </a:solidFill>
              </a:rPr>
              <a:t>Creating a pathway(s) that will bring you to your chosen </a:t>
            </a:r>
          </a:p>
          <a:p>
            <a:pPr algn="ctr"/>
            <a:r>
              <a:rPr lang="en-GB" sz="2400" dirty="0">
                <a:solidFill>
                  <a:srgbClr val="7030A0"/>
                </a:solidFill>
              </a:rPr>
              <a:t>positive destination and </a:t>
            </a:r>
            <a:r>
              <a:rPr lang="en-GB" sz="2400" dirty="0" smtClean="0">
                <a:solidFill>
                  <a:srgbClr val="7030A0"/>
                </a:solidFill>
              </a:rPr>
              <a:t>/ or having broad options to draw upon.</a:t>
            </a:r>
            <a:endParaRPr lang="en-GB" sz="2400" dirty="0">
              <a:solidFill>
                <a:srgbClr val="7030A0"/>
              </a:solidFill>
            </a:endParaRPr>
          </a:p>
        </p:txBody>
      </p:sp>
    </p:spTree>
    <p:extLst>
      <p:ext uri="{BB962C8B-B14F-4D97-AF65-F5344CB8AC3E}">
        <p14:creationId xmlns:p14="http://schemas.microsoft.com/office/powerpoint/2010/main" val="388256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60712" y="188640"/>
            <a:ext cx="5687864" cy="588328"/>
          </a:xfrm>
        </p:spPr>
        <p:txBody>
          <a:bodyPr/>
          <a:lstStyle/>
          <a:p>
            <a:pPr eaLnBrk="1" hangingPunct="1"/>
            <a:r>
              <a:rPr lang="en-GB" altLang="en-US" sz="3600" b="1" dirty="0" smtClean="0">
                <a:solidFill>
                  <a:srgbClr val="00B050"/>
                </a:solidFill>
              </a:rPr>
              <a:t>The S3 Preference Form</a:t>
            </a:r>
          </a:p>
        </p:txBody>
      </p:sp>
      <p:sp>
        <p:nvSpPr>
          <p:cNvPr id="6" name="Rectangle 3"/>
          <p:cNvSpPr txBox="1">
            <a:spLocks noChangeArrowheads="1"/>
          </p:cNvSpPr>
          <p:nvPr/>
        </p:nvSpPr>
        <p:spPr bwMode="auto">
          <a:xfrm>
            <a:off x="4953000" y="1491055"/>
            <a:ext cx="46115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80000"/>
              </a:lnSpc>
              <a:buFontTx/>
              <a:buNone/>
            </a:pPr>
            <a:r>
              <a:rPr lang="en-GB" altLang="en-US" dirty="0" smtClean="0">
                <a:solidFill>
                  <a:srgbClr val="00B050"/>
                </a:solidFill>
              </a:rPr>
              <a:t>Preferences were made from the Curriculum Areas to ensure a balance within the Broad General Education.</a:t>
            </a:r>
          </a:p>
          <a:p>
            <a:pPr marL="0" indent="0" eaLnBrk="1" hangingPunct="1">
              <a:lnSpc>
                <a:spcPct val="80000"/>
              </a:lnSpc>
              <a:buFontTx/>
              <a:buNone/>
            </a:pPr>
            <a:endParaRPr lang="en-GB" altLang="en-US" sz="2200" dirty="0"/>
          </a:p>
          <a:p>
            <a:pPr marL="0" indent="0" eaLnBrk="1" hangingPunct="1">
              <a:lnSpc>
                <a:spcPct val="80000"/>
              </a:lnSpc>
              <a:buFontTx/>
              <a:buNone/>
            </a:pPr>
            <a:r>
              <a:rPr lang="en-GB" altLang="en-US" dirty="0" smtClean="0">
                <a:solidFill>
                  <a:srgbClr val="00B050"/>
                </a:solidFill>
              </a:rPr>
              <a:t>A free preference was also included to personalise the curriculum and respond to interest and aptitude.</a:t>
            </a:r>
          </a:p>
        </p:txBody>
      </p:sp>
      <p:pic>
        <p:nvPicPr>
          <p:cNvPr id="7" name="Picture 6"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382" y="6253827"/>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rotWithShape="1">
          <a:blip r:embed="rId4"/>
          <a:srcRect l="37226" t="24622" r="36759" b="8940"/>
          <a:stretch/>
        </p:blipFill>
        <p:spPr bwMode="auto">
          <a:xfrm>
            <a:off x="128464" y="1052735"/>
            <a:ext cx="4824536" cy="56291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9257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4672" y="6237312"/>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a:srcRect l="20924" t="22848" r="20197" b="9919"/>
          <a:stretch/>
        </p:blipFill>
        <p:spPr>
          <a:xfrm>
            <a:off x="272480" y="620688"/>
            <a:ext cx="9032192" cy="5798444"/>
          </a:xfrm>
          <a:prstGeom prst="rect">
            <a:avLst/>
          </a:prstGeom>
        </p:spPr>
      </p:pic>
    </p:spTree>
    <p:extLst>
      <p:ext uri="{BB962C8B-B14F-4D97-AF65-F5344CB8AC3E}">
        <p14:creationId xmlns:p14="http://schemas.microsoft.com/office/powerpoint/2010/main" val="206445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09" y="405923"/>
            <a:ext cx="7881866" cy="584775"/>
          </a:xfrm>
          <a:prstGeom prst="rect">
            <a:avLst/>
          </a:prstGeom>
        </p:spPr>
        <p:txBody>
          <a:bodyPr wrap="square">
            <a:spAutoFit/>
          </a:bodyPr>
          <a:lstStyle/>
          <a:p>
            <a:pPr>
              <a:defRPr/>
            </a:pPr>
            <a:r>
              <a:rPr lang="en-GB" altLang="en-US" sz="3200" dirty="0" smtClean="0">
                <a:solidFill>
                  <a:srgbClr val="00B050"/>
                </a:solidFill>
                <a:latin typeface="Arial"/>
                <a:ea typeface="+mj-ea"/>
                <a:cs typeface="+mj-cs"/>
              </a:rPr>
              <a:t>What does Senior Phase choice look like?</a:t>
            </a:r>
            <a:endParaRPr lang="en-GB"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05645594"/>
              </p:ext>
            </p:extLst>
          </p:nvPr>
        </p:nvGraphicFramePr>
        <p:xfrm>
          <a:off x="487856" y="1367336"/>
          <a:ext cx="8922972" cy="2925760"/>
        </p:xfrm>
        <a:graphic>
          <a:graphicData uri="http://schemas.openxmlformats.org/drawingml/2006/table">
            <a:tbl>
              <a:tblPr firstRow="1" bandRow="1">
                <a:tableStyleId>{5C22544A-7EE6-4342-B048-85BDC9FD1C3A}</a:tableStyleId>
              </a:tblPr>
              <a:tblGrid>
                <a:gridCol w="800538"/>
                <a:gridCol w="1173480"/>
                <a:gridCol w="1382400"/>
                <a:gridCol w="1084580"/>
                <a:gridCol w="592255"/>
                <a:gridCol w="460800"/>
                <a:gridCol w="921600"/>
                <a:gridCol w="230400"/>
                <a:gridCol w="1152000"/>
                <a:gridCol w="374973"/>
                <a:gridCol w="374973"/>
                <a:gridCol w="374973"/>
              </a:tblGrid>
              <a:tr h="1462880">
                <a:tc>
                  <a:txBody>
                    <a:bodyPr/>
                    <a:lstStyle/>
                    <a:p>
                      <a:pPr algn="ctr"/>
                      <a:r>
                        <a:rPr lang="en-GB" b="1" dirty="0" smtClean="0">
                          <a:solidFill>
                            <a:srgbClr val="7030A0"/>
                          </a:solidFill>
                        </a:rPr>
                        <a:t>S4</a:t>
                      </a:r>
                    </a:p>
                    <a:p>
                      <a:pPr algn="ctr"/>
                      <a:endParaRPr lang="en-GB" b="1" dirty="0" smtClean="0">
                        <a:solidFill>
                          <a:srgbClr val="7030A0"/>
                        </a:solidFill>
                      </a:endParaRPr>
                    </a:p>
                    <a:p>
                      <a:pPr algn="ctr"/>
                      <a:r>
                        <a:rPr lang="en-GB" b="1" dirty="0" smtClean="0">
                          <a:solidFill>
                            <a:srgbClr val="7030A0"/>
                          </a:solidFill>
                        </a:rPr>
                        <a:t>(S5)</a:t>
                      </a:r>
                    </a:p>
                    <a:p>
                      <a:pPr algn="ctr"/>
                      <a:r>
                        <a:rPr lang="en-GB" b="1" dirty="0" smtClean="0">
                          <a:solidFill>
                            <a:srgbClr val="7030A0"/>
                          </a:solidFill>
                        </a:rPr>
                        <a:t>(S6)</a:t>
                      </a:r>
                    </a:p>
                  </a:txBody>
                  <a:tcPr anchor="ctr">
                    <a:solidFill>
                      <a:srgbClr val="99FFCC"/>
                    </a:solidFill>
                  </a:tcPr>
                </a:tc>
                <a:tc>
                  <a:txBody>
                    <a:bodyPr/>
                    <a:lstStyle/>
                    <a:p>
                      <a:pPr algn="ctr"/>
                      <a:r>
                        <a:rPr lang="en-GB" b="1" dirty="0" smtClean="0">
                          <a:solidFill>
                            <a:srgbClr val="00B050"/>
                          </a:solidFill>
                        </a:rPr>
                        <a:t>Option</a:t>
                      </a:r>
                    </a:p>
                    <a:p>
                      <a:pPr algn="ctr"/>
                      <a:r>
                        <a:rPr lang="en-GB" b="1" dirty="0" smtClean="0">
                          <a:solidFill>
                            <a:srgbClr val="00B050"/>
                          </a:solidFill>
                        </a:rPr>
                        <a:t>One</a:t>
                      </a:r>
                    </a:p>
                    <a:p>
                      <a:pPr algn="ctr"/>
                      <a:endParaRPr lang="en-GB" sz="1200" b="1" dirty="0" smtClean="0">
                        <a:solidFill>
                          <a:srgbClr val="00B050"/>
                        </a:solidFill>
                      </a:endParaRPr>
                    </a:p>
                    <a:p>
                      <a:pPr algn="ctr"/>
                      <a:r>
                        <a:rPr lang="en-GB" b="1" dirty="0" smtClean="0">
                          <a:solidFill>
                            <a:srgbClr val="00B050"/>
                          </a:solidFill>
                        </a:rPr>
                        <a:t>L2 – L5</a:t>
                      </a:r>
                      <a:endParaRPr lang="en-GB" b="0" dirty="0" smtClean="0">
                        <a:solidFill>
                          <a:srgbClr val="00B050"/>
                        </a:solidFill>
                      </a:endParaRP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Two</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Three</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gridSpan="2">
                  <a:txBody>
                    <a:bodyPr/>
                    <a:lstStyle/>
                    <a:p>
                      <a:pPr algn="ctr"/>
                      <a:r>
                        <a:rPr lang="en-GB" b="1" dirty="0" smtClean="0">
                          <a:solidFill>
                            <a:srgbClr val="00B050"/>
                          </a:solidFill>
                        </a:rPr>
                        <a:t>Option</a:t>
                      </a:r>
                    </a:p>
                    <a:p>
                      <a:pPr algn="ctr"/>
                      <a:r>
                        <a:rPr lang="en-GB" b="1" dirty="0" smtClean="0">
                          <a:solidFill>
                            <a:srgbClr val="00B050"/>
                          </a:solidFill>
                        </a:rPr>
                        <a:t>Four</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hMerge="1">
                  <a:txBody>
                    <a:bodyPr/>
                    <a:lstStyle/>
                    <a:p>
                      <a:endParaRPr lang="en-GB"/>
                    </a:p>
                  </a:txBody>
                  <a:tcPr/>
                </a:tc>
                <a:tc gridSpan="2">
                  <a:txBody>
                    <a:bodyPr/>
                    <a:lstStyle/>
                    <a:p>
                      <a:pPr algn="ctr"/>
                      <a:r>
                        <a:rPr lang="en-GB" b="1" dirty="0" smtClean="0">
                          <a:solidFill>
                            <a:srgbClr val="00B050"/>
                          </a:solidFill>
                        </a:rPr>
                        <a:t>Option</a:t>
                      </a:r>
                    </a:p>
                    <a:p>
                      <a:pPr algn="ctr"/>
                      <a:r>
                        <a:rPr lang="en-GB" b="1" dirty="0" smtClean="0">
                          <a:solidFill>
                            <a:srgbClr val="00B050"/>
                          </a:solidFill>
                        </a:rPr>
                        <a:t>Five</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hMerge="1">
                  <a:txBody>
                    <a:bodyPr/>
                    <a:lstStyle/>
                    <a:p>
                      <a:endParaRPr lang="en-GB"/>
                    </a:p>
                  </a:txBody>
                  <a:tcPr/>
                </a:tc>
                <a:tc>
                  <a:txBody>
                    <a:bodyPr/>
                    <a:lstStyle/>
                    <a:p>
                      <a:pPr algn="ctr"/>
                      <a:r>
                        <a:rPr lang="en-GB" b="1" dirty="0" smtClean="0">
                          <a:solidFill>
                            <a:srgbClr val="00B050"/>
                          </a:solidFill>
                        </a:rPr>
                        <a:t>Option</a:t>
                      </a:r>
                    </a:p>
                    <a:p>
                      <a:pPr algn="ctr"/>
                      <a:r>
                        <a:rPr lang="en-GB" b="1" dirty="0" smtClean="0">
                          <a:solidFill>
                            <a:srgbClr val="00B050"/>
                          </a:solidFill>
                        </a:rPr>
                        <a:t>Six</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a:txBody>
                    <a:bodyPr/>
                    <a:lstStyle/>
                    <a:p>
                      <a:pPr algn="ctr"/>
                      <a:r>
                        <a:rPr lang="en-GB" dirty="0" smtClean="0">
                          <a:solidFill>
                            <a:srgbClr val="00B050"/>
                          </a:solidFill>
                        </a:rPr>
                        <a:t>PSE</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RMPS</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PE</a:t>
                      </a:r>
                      <a:endParaRPr lang="en-GB" dirty="0">
                        <a:solidFill>
                          <a:srgbClr val="00B050"/>
                        </a:solidFill>
                      </a:endParaRPr>
                    </a:p>
                  </a:txBody>
                  <a:tcPr vert="vert" anchor="ctr">
                    <a:solidFill>
                      <a:srgbClr val="CCFFCC"/>
                    </a:solidFill>
                  </a:tcPr>
                </a:tc>
              </a:tr>
              <a:tr h="1462880">
                <a:tc>
                  <a:txBody>
                    <a:bodyPr/>
                    <a:lstStyle/>
                    <a:p>
                      <a:pPr algn="ctr"/>
                      <a:r>
                        <a:rPr lang="en-GB" b="1" dirty="0" smtClean="0">
                          <a:solidFill>
                            <a:srgbClr val="7030A0"/>
                          </a:solidFill>
                        </a:rPr>
                        <a:t>S5</a:t>
                      </a:r>
                    </a:p>
                    <a:p>
                      <a:pPr algn="ctr"/>
                      <a:r>
                        <a:rPr lang="en-GB" b="1" dirty="0" smtClean="0">
                          <a:solidFill>
                            <a:srgbClr val="7030A0"/>
                          </a:solidFill>
                        </a:rPr>
                        <a:t>S6</a:t>
                      </a:r>
                      <a:endParaRPr lang="en-GB" b="1" dirty="0">
                        <a:solidFill>
                          <a:srgbClr val="7030A0"/>
                        </a:solidFill>
                      </a:endParaRPr>
                    </a:p>
                  </a:txBody>
                  <a:tcPr anchor="ctr">
                    <a:solidFill>
                      <a:srgbClr val="99FFCC"/>
                    </a:solidFill>
                  </a:tcPr>
                </a:tc>
                <a:tc>
                  <a:txBody>
                    <a:bodyPr/>
                    <a:lstStyle/>
                    <a:p>
                      <a:pPr algn="ctr"/>
                      <a:r>
                        <a:rPr lang="en-GB" b="1" dirty="0" smtClean="0">
                          <a:solidFill>
                            <a:srgbClr val="2EF65E"/>
                          </a:solidFill>
                        </a:rPr>
                        <a:t>Option 1</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solidFill>
                      <a:srgbClr val="CCFFCC"/>
                    </a:solidFill>
                  </a:tcPr>
                </a:tc>
                <a:tc>
                  <a:txBody>
                    <a:bodyPr/>
                    <a:lstStyle/>
                    <a:p>
                      <a:pPr algn="ctr"/>
                      <a:r>
                        <a:rPr lang="en-GB" b="1" dirty="0" smtClean="0">
                          <a:solidFill>
                            <a:srgbClr val="2EF65E"/>
                          </a:solidFill>
                        </a:rPr>
                        <a:t>Option 2</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gridSpan="2">
                  <a:txBody>
                    <a:bodyPr/>
                    <a:lstStyle/>
                    <a:p>
                      <a:pPr algn="ctr"/>
                      <a:r>
                        <a:rPr lang="en-GB" b="1" dirty="0" smtClean="0">
                          <a:solidFill>
                            <a:srgbClr val="2EF65E"/>
                          </a:solidFill>
                        </a:rPr>
                        <a:t>Option 3</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b="1" dirty="0" smtClean="0">
                        <a:solidFill>
                          <a:srgbClr val="2EF65E"/>
                        </a:solidFill>
                      </a:endParaRPr>
                    </a:p>
                  </a:txBody>
                  <a:tcPr anchor="ctr">
                    <a:solidFill>
                      <a:srgbClr val="CCFFCC"/>
                    </a:solidFill>
                  </a:tcPr>
                </a:tc>
                <a:tc gridSpan="2">
                  <a:txBody>
                    <a:bodyPr/>
                    <a:lstStyle/>
                    <a:p>
                      <a:pPr algn="ctr"/>
                      <a:r>
                        <a:rPr lang="en-GB" b="1" dirty="0" smtClean="0">
                          <a:solidFill>
                            <a:srgbClr val="2EF65E"/>
                          </a:solidFill>
                        </a:rPr>
                        <a:t>Option 4</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dirty="0" smtClean="0"/>
                    </a:p>
                  </a:txBody>
                  <a:tcPr anchor="ctr">
                    <a:solidFill>
                      <a:srgbClr val="CCFFCC"/>
                    </a:solidFill>
                  </a:tcPr>
                </a:tc>
                <a:tc gridSpan="2">
                  <a:txBody>
                    <a:bodyPr/>
                    <a:lstStyle/>
                    <a:p>
                      <a:pPr algn="ctr"/>
                      <a:r>
                        <a:rPr lang="en-GB" b="1" dirty="0" smtClean="0">
                          <a:solidFill>
                            <a:srgbClr val="2EF65E"/>
                          </a:solidFill>
                        </a:rPr>
                        <a:t>Option 5</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dirty="0" smtClean="0"/>
                    </a:p>
                  </a:txBody>
                  <a:tcPr anchor="ctr">
                    <a:solidFill>
                      <a:srgbClr val="CCFFCC"/>
                    </a:solidFill>
                  </a:tcPr>
                </a:tc>
                <a:tc>
                  <a:txBody>
                    <a:bodyPr/>
                    <a:lstStyle/>
                    <a:p>
                      <a:pPr algn="ctr"/>
                      <a:r>
                        <a:rPr lang="en-GB" b="1" dirty="0" smtClean="0">
                          <a:solidFill>
                            <a:srgbClr val="2EF65E"/>
                          </a:solidFill>
                        </a:rPr>
                        <a:t>PSE</a:t>
                      </a:r>
                      <a:endParaRPr lang="en-GB" b="1" dirty="0">
                        <a:solidFill>
                          <a:srgbClr val="2EF65E"/>
                        </a:solidFill>
                      </a:endParaRPr>
                    </a:p>
                  </a:txBody>
                  <a:tcPr vert="vert270" anchor="ctr">
                    <a:solidFill>
                      <a:srgbClr val="CCFFCC"/>
                    </a:solidFill>
                  </a:tcPr>
                </a:tc>
                <a:tc>
                  <a:txBody>
                    <a:bodyPr/>
                    <a:lstStyle/>
                    <a:p>
                      <a:pPr algn="ctr"/>
                      <a:r>
                        <a:rPr lang="en-GB" b="1" dirty="0" smtClean="0">
                          <a:solidFill>
                            <a:srgbClr val="2EF65E"/>
                          </a:solidFill>
                        </a:rPr>
                        <a:t>PE elective</a:t>
                      </a:r>
                      <a:endParaRPr lang="en-GB" b="1" dirty="0">
                        <a:solidFill>
                          <a:srgbClr val="2EF65E"/>
                        </a:solidFill>
                      </a:endParaRPr>
                    </a:p>
                  </a:txBody>
                  <a:tcPr vert="vert270">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2EF65E"/>
                          </a:solidFill>
                        </a:rPr>
                        <a:t>Elective</a:t>
                      </a:r>
                    </a:p>
                  </a:txBody>
                  <a:tcPr vert="vert270">
                    <a:solidFill>
                      <a:srgbClr val="CCFFCC"/>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33655654"/>
              </p:ext>
            </p:extLst>
          </p:nvPr>
        </p:nvGraphicFramePr>
        <p:xfrm>
          <a:off x="487856" y="4584545"/>
          <a:ext cx="8822224" cy="1828640"/>
        </p:xfrm>
        <a:graphic>
          <a:graphicData uri="http://schemas.openxmlformats.org/drawingml/2006/table">
            <a:tbl>
              <a:tblPr firstRow="1" bandRow="1">
                <a:tableStyleId>{5C22544A-7EE6-4342-B048-85BDC9FD1C3A}</a:tableStyleId>
              </a:tblPr>
              <a:tblGrid>
                <a:gridCol w="1102400"/>
                <a:gridCol w="7719824"/>
              </a:tblGrid>
              <a:tr h="370681">
                <a:tc>
                  <a:txBody>
                    <a:bodyPr/>
                    <a:lstStyle/>
                    <a:p>
                      <a:r>
                        <a:rPr lang="en-GB" sz="2400" dirty="0" smtClean="0">
                          <a:solidFill>
                            <a:srgbClr val="7030A0"/>
                          </a:solidFill>
                        </a:rPr>
                        <a:t>Year</a:t>
                      </a:r>
                      <a:endParaRPr lang="en-GB" sz="2400" dirty="0">
                        <a:solidFill>
                          <a:srgbClr val="7030A0"/>
                        </a:solidFill>
                      </a:endParaRPr>
                    </a:p>
                  </a:txBody>
                  <a:tcPr marL="91443" marR="91443" marT="45700" marB="45700"/>
                </a:tc>
                <a:tc>
                  <a:txBody>
                    <a:bodyPr/>
                    <a:lstStyle/>
                    <a:p>
                      <a:r>
                        <a:rPr lang="en-GB" sz="2400" dirty="0" smtClean="0">
                          <a:solidFill>
                            <a:srgbClr val="00B050"/>
                          </a:solidFill>
                        </a:rPr>
                        <a:t>Subject Combination</a:t>
                      </a:r>
                      <a:endParaRPr lang="en-GB" sz="2400" dirty="0">
                        <a:solidFill>
                          <a:srgbClr val="00B050"/>
                        </a:solidFill>
                      </a:endParaRPr>
                    </a:p>
                  </a:txBody>
                  <a:tcPr marL="91443" marR="91443" marT="45700" marB="45700"/>
                </a:tc>
              </a:tr>
              <a:tr h="370681">
                <a:tc>
                  <a:txBody>
                    <a:bodyPr/>
                    <a:lstStyle/>
                    <a:p>
                      <a:r>
                        <a:rPr lang="en-GB" sz="2400" b="1" dirty="0" smtClean="0">
                          <a:solidFill>
                            <a:srgbClr val="7030A0"/>
                          </a:solidFill>
                        </a:rPr>
                        <a:t>S4</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Maths* &amp; English + 4 Choices + </a:t>
                      </a:r>
                      <a:r>
                        <a:rPr lang="en-GB" sz="2400" b="1" baseline="0" dirty="0" smtClean="0">
                          <a:solidFill>
                            <a:srgbClr val="00B050"/>
                          </a:solidFill>
                        </a:rPr>
                        <a:t>Wider Achievement</a:t>
                      </a:r>
                      <a:endParaRPr lang="en-GB" sz="2400" b="1" dirty="0">
                        <a:solidFill>
                          <a:srgbClr val="00B050"/>
                        </a:solidFill>
                      </a:endParaRPr>
                    </a:p>
                  </a:txBody>
                  <a:tcPr marL="91443" marR="91443" marT="45700" marB="45700"/>
                </a:tc>
              </a:tr>
              <a:tr h="370681">
                <a:tc>
                  <a:txBody>
                    <a:bodyPr/>
                    <a:lstStyle/>
                    <a:p>
                      <a:r>
                        <a:rPr lang="en-GB" sz="2400" b="1" dirty="0" smtClean="0">
                          <a:solidFill>
                            <a:srgbClr val="7030A0"/>
                          </a:solidFill>
                        </a:rPr>
                        <a:t>S5</a:t>
                      </a:r>
                      <a:endParaRPr lang="en-GB" sz="2400" b="1" dirty="0">
                        <a:solidFill>
                          <a:srgbClr val="7030A0"/>
                        </a:solidFill>
                      </a:endParaRPr>
                    </a:p>
                  </a:txBody>
                  <a:tcPr marL="91443" marR="91443" marT="45700" marB="45700"/>
                </a:tc>
                <a:tc>
                  <a:txBody>
                    <a:bodyPr/>
                    <a:lstStyle/>
                    <a:p>
                      <a:r>
                        <a:rPr lang="en-GB" sz="2400" b="1" smtClean="0">
                          <a:solidFill>
                            <a:srgbClr val="00B050"/>
                          </a:solidFill>
                        </a:rPr>
                        <a:t>5</a:t>
                      </a:r>
                      <a:r>
                        <a:rPr lang="en-GB" sz="2400" b="1" baseline="0" smtClean="0">
                          <a:solidFill>
                            <a:srgbClr val="00B050"/>
                          </a:solidFill>
                        </a:rPr>
                        <a:t> Subjects* </a:t>
                      </a:r>
                      <a:r>
                        <a:rPr lang="en-GB" sz="2400" b="1" baseline="0" dirty="0" smtClean="0">
                          <a:solidFill>
                            <a:srgbClr val="00B050"/>
                          </a:solidFill>
                        </a:rPr>
                        <a:t>+ Wider Achievement</a:t>
                      </a:r>
                    </a:p>
                  </a:txBody>
                  <a:tcPr marL="91443" marR="91443" marT="45700" marB="45700"/>
                </a:tc>
              </a:tr>
              <a:tr h="370681">
                <a:tc>
                  <a:txBody>
                    <a:bodyPr/>
                    <a:lstStyle/>
                    <a:p>
                      <a:r>
                        <a:rPr lang="en-GB" sz="2400" b="1" dirty="0" smtClean="0">
                          <a:solidFill>
                            <a:srgbClr val="7030A0"/>
                          </a:solidFill>
                        </a:rPr>
                        <a:t>S6</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4 Subjects* + </a:t>
                      </a:r>
                      <a:r>
                        <a:rPr lang="en-GB" sz="2400" b="1" baseline="0" dirty="0" smtClean="0">
                          <a:solidFill>
                            <a:srgbClr val="00B050"/>
                          </a:solidFill>
                        </a:rPr>
                        <a:t>Wider Achievement</a:t>
                      </a:r>
                    </a:p>
                  </a:txBody>
                  <a:tcPr marL="91443" marR="91443" marT="45700" marB="45700"/>
                </a:tc>
              </a:tr>
            </a:tbl>
          </a:graphicData>
        </a:graphic>
      </p:graphicFrame>
      <p:cxnSp>
        <p:nvCxnSpPr>
          <p:cNvPr id="6" name="Straight Arrow Connector 5"/>
          <p:cNvCxnSpPr/>
          <p:nvPr/>
        </p:nvCxnSpPr>
        <p:spPr>
          <a:xfrm>
            <a:off x="848544" y="2636912"/>
            <a:ext cx="0" cy="648072"/>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452500" y="923284"/>
            <a:ext cx="9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rgbClr val="00B050"/>
                </a:solidFill>
              </a:rPr>
              <a:t>https://education.gov.scot/parentzone/learning-in-scotland/senior-phase</a:t>
            </a:r>
          </a:p>
        </p:txBody>
      </p:sp>
      <p:pic>
        <p:nvPicPr>
          <p:cNvPr id="3" name="Picture 2"/>
          <p:cNvPicPr>
            <a:picLocks noChangeAspect="1"/>
          </p:cNvPicPr>
          <p:nvPr/>
        </p:nvPicPr>
        <p:blipFill rotWithShape="1">
          <a:blip r:embed="rId2"/>
          <a:srcRect l="570" t="7757" r="2024" b="8203"/>
          <a:stretch/>
        </p:blipFill>
        <p:spPr>
          <a:xfrm>
            <a:off x="128464" y="1916832"/>
            <a:ext cx="9649072" cy="4680520"/>
          </a:xfrm>
          <a:prstGeom prst="rect">
            <a:avLst/>
          </a:prstGeom>
        </p:spPr>
      </p:pic>
      <p:sp>
        <p:nvSpPr>
          <p:cNvPr id="4" name="TextBox 3"/>
          <p:cNvSpPr txBox="1"/>
          <p:nvPr/>
        </p:nvSpPr>
        <p:spPr>
          <a:xfrm>
            <a:off x="3716123" y="164900"/>
            <a:ext cx="2473754" cy="461665"/>
          </a:xfrm>
          <a:prstGeom prst="rect">
            <a:avLst/>
          </a:prstGeom>
          <a:noFill/>
        </p:spPr>
        <p:txBody>
          <a:bodyPr wrap="none" rtlCol="0">
            <a:spAutoFit/>
          </a:bodyPr>
          <a:lstStyle/>
          <a:p>
            <a:r>
              <a:rPr lang="en-GB" sz="2400" b="1" dirty="0" smtClean="0">
                <a:solidFill>
                  <a:schemeClr val="accent6"/>
                </a:solidFill>
              </a:rPr>
              <a:t>On the internet:</a:t>
            </a:r>
            <a:endParaRPr lang="en-GB" sz="2400" b="1" dirty="0">
              <a:solidFill>
                <a:schemeClr val="accent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70993" y="5085184"/>
            <a:ext cx="97223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dirty="0">
                <a:solidFill>
                  <a:srgbClr val="0563C1"/>
                </a:solidFill>
                <a:cs typeface="Times New Roman" panose="02020603050405020304" pitchFamily="18" charset="0"/>
              </a:rPr>
              <a:t>https://www.npfs.org.uk/downloads/category/in-a-nutshell-series</a:t>
            </a:r>
            <a:r>
              <a:rPr lang="en-GB" altLang="en-US" sz="2400" b="1" dirty="0" smtClean="0">
                <a:solidFill>
                  <a:srgbClr val="0563C1"/>
                </a:solidFill>
                <a:cs typeface="Times New Roman" panose="02020603050405020304" pitchFamily="18" charset="0"/>
              </a:rPr>
              <a:t>/</a:t>
            </a:r>
          </a:p>
          <a:p>
            <a:pPr>
              <a:spcBef>
                <a:spcPct val="0"/>
              </a:spcBef>
              <a:buFontTx/>
              <a:buNone/>
            </a:pPr>
            <a:r>
              <a:rPr lang="en-GB" altLang="en-US" sz="2400" b="1" dirty="0" smtClean="0">
                <a:solidFill>
                  <a:srgbClr val="0563C1"/>
                </a:solidFill>
                <a:cs typeface="Times New Roman" panose="02020603050405020304" pitchFamily="18" charset="0"/>
              </a:rPr>
              <a:t>nationals-in-a-nutshell-series/national-5/</a:t>
            </a:r>
          </a:p>
        </p:txBody>
      </p:sp>
      <p:pic>
        <p:nvPicPr>
          <p:cNvPr id="2" name="Picture 1"/>
          <p:cNvPicPr>
            <a:picLocks noChangeAspect="1"/>
          </p:cNvPicPr>
          <p:nvPr/>
        </p:nvPicPr>
        <p:blipFill rotWithShape="1">
          <a:blip r:embed="rId2"/>
          <a:srcRect l="14389" t="13033" r="34694" b="19010"/>
          <a:stretch/>
        </p:blipFill>
        <p:spPr>
          <a:xfrm>
            <a:off x="70993" y="620688"/>
            <a:ext cx="5156749" cy="3869589"/>
          </a:xfrm>
          <a:prstGeom prst="rect">
            <a:avLst/>
          </a:prstGeom>
        </p:spPr>
      </p:pic>
      <p:pic>
        <p:nvPicPr>
          <p:cNvPr id="3" name="Picture 2"/>
          <p:cNvPicPr>
            <a:picLocks noChangeAspect="1"/>
          </p:cNvPicPr>
          <p:nvPr/>
        </p:nvPicPr>
        <p:blipFill rotWithShape="1">
          <a:blip r:embed="rId3"/>
          <a:srcRect l="21999" t="20062" r="40156" b="12392"/>
          <a:stretch/>
        </p:blipFill>
        <p:spPr>
          <a:xfrm>
            <a:off x="5457056" y="267525"/>
            <a:ext cx="4336279" cy="43512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b="1" dirty="0" smtClean="0">
                <a:solidFill>
                  <a:srgbClr val="00B050"/>
                </a:solidFill>
              </a:rPr>
              <a:t>Welcome and Aims</a:t>
            </a:r>
          </a:p>
        </p:txBody>
      </p:sp>
      <p:sp>
        <p:nvSpPr>
          <p:cNvPr id="4099" name="Content Placeholder 2"/>
          <p:cNvSpPr>
            <a:spLocks noGrp="1"/>
          </p:cNvSpPr>
          <p:nvPr>
            <p:ph idx="1"/>
          </p:nvPr>
        </p:nvSpPr>
        <p:spPr>
          <a:xfrm>
            <a:off x="942974" y="1411312"/>
            <a:ext cx="8135938" cy="4895874"/>
          </a:xfrm>
        </p:spPr>
        <p:txBody>
          <a:bodyPr/>
          <a:lstStyle/>
          <a:p>
            <a:pPr>
              <a:lnSpc>
                <a:spcPct val="150000"/>
              </a:lnSpc>
            </a:pPr>
            <a:r>
              <a:rPr lang="en-GB" altLang="en-US" sz="2400" dirty="0" smtClean="0">
                <a:solidFill>
                  <a:srgbClr val="00B050"/>
                </a:solidFill>
              </a:rPr>
              <a:t>To reflect on our recent Attainment and progress</a:t>
            </a:r>
          </a:p>
          <a:p>
            <a:pPr>
              <a:lnSpc>
                <a:spcPct val="150000"/>
              </a:lnSpc>
            </a:pPr>
            <a:r>
              <a:rPr lang="en-GB" altLang="en-US" sz="2400" dirty="0" smtClean="0">
                <a:solidFill>
                  <a:srgbClr val="00B050"/>
                </a:solidFill>
              </a:rPr>
              <a:t>To </a:t>
            </a:r>
            <a:r>
              <a:rPr lang="en-GB" altLang="en-US" sz="2400" dirty="0">
                <a:solidFill>
                  <a:srgbClr val="00B050"/>
                </a:solidFill>
              </a:rPr>
              <a:t>give an </a:t>
            </a:r>
            <a:r>
              <a:rPr lang="en-GB" altLang="en-US" sz="2400" dirty="0" smtClean="0">
                <a:solidFill>
                  <a:srgbClr val="00B050"/>
                </a:solidFill>
              </a:rPr>
              <a:t>outline </a:t>
            </a:r>
            <a:r>
              <a:rPr lang="en-GB" altLang="en-US" sz="2400" dirty="0">
                <a:solidFill>
                  <a:srgbClr val="00B050"/>
                </a:solidFill>
              </a:rPr>
              <a:t>of </a:t>
            </a:r>
            <a:r>
              <a:rPr lang="en-GB" altLang="en-US" sz="2400" dirty="0" smtClean="0">
                <a:solidFill>
                  <a:srgbClr val="00B050"/>
                </a:solidFill>
              </a:rPr>
              <a:t>Curriculum for Excellence and </a:t>
            </a:r>
            <a:r>
              <a:rPr lang="en-GB" altLang="en-US" sz="2400" dirty="0">
                <a:solidFill>
                  <a:srgbClr val="00B050"/>
                </a:solidFill>
              </a:rPr>
              <a:t>confirm the </a:t>
            </a:r>
            <a:r>
              <a:rPr lang="en-GB" altLang="en-US" sz="2400" dirty="0" smtClean="0">
                <a:solidFill>
                  <a:srgbClr val="00B050"/>
                </a:solidFill>
              </a:rPr>
              <a:t>rationale </a:t>
            </a:r>
            <a:r>
              <a:rPr lang="en-GB" altLang="en-US" sz="2400" dirty="0">
                <a:solidFill>
                  <a:srgbClr val="00B050"/>
                </a:solidFill>
              </a:rPr>
              <a:t>behind </a:t>
            </a:r>
            <a:r>
              <a:rPr lang="en-GB" altLang="en-US" sz="2400" dirty="0" smtClean="0">
                <a:solidFill>
                  <a:srgbClr val="00B050"/>
                </a:solidFill>
              </a:rPr>
              <a:t>our transition into the Senior Phase (S4 – S6)</a:t>
            </a:r>
            <a:endParaRPr lang="en-GB" altLang="en-US" sz="2400" dirty="0">
              <a:solidFill>
                <a:srgbClr val="00B050"/>
              </a:solidFill>
            </a:endParaRPr>
          </a:p>
          <a:p>
            <a:pPr>
              <a:lnSpc>
                <a:spcPct val="150000"/>
              </a:lnSpc>
            </a:pPr>
            <a:r>
              <a:rPr lang="en-GB" altLang="en-US" sz="2400" dirty="0">
                <a:solidFill>
                  <a:srgbClr val="00B050"/>
                </a:solidFill>
              </a:rPr>
              <a:t>To give </a:t>
            </a:r>
            <a:r>
              <a:rPr lang="en-GB" altLang="en-US" sz="2400" dirty="0" smtClean="0">
                <a:solidFill>
                  <a:srgbClr val="00B050"/>
                </a:solidFill>
              </a:rPr>
              <a:t>Parents/Carers the opportunity </a:t>
            </a:r>
            <a:r>
              <a:rPr lang="en-GB" altLang="en-US" sz="2400" dirty="0">
                <a:solidFill>
                  <a:srgbClr val="00B050"/>
                </a:solidFill>
              </a:rPr>
              <a:t>to ask </a:t>
            </a:r>
            <a:r>
              <a:rPr lang="en-GB" altLang="en-US" sz="2400" dirty="0" smtClean="0">
                <a:solidFill>
                  <a:srgbClr val="00B050"/>
                </a:solidFill>
              </a:rPr>
              <a:t>any general questions around this transition</a:t>
            </a:r>
            <a:endParaRPr lang="en-GB" altLang="en-US" sz="2400" dirty="0">
              <a:solidFill>
                <a:srgbClr val="00B050"/>
              </a:solidFill>
            </a:endParaRPr>
          </a:p>
          <a:p>
            <a:pPr>
              <a:lnSpc>
                <a:spcPct val="150000"/>
              </a:lnSpc>
            </a:pPr>
            <a:r>
              <a:rPr lang="en-GB" altLang="en-US" sz="2400" dirty="0">
                <a:solidFill>
                  <a:srgbClr val="00B050"/>
                </a:solidFill>
              </a:rPr>
              <a:t>To explore </a:t>
            </a:r>
            <a:r>
              <a:rPr lang="en-GB" altLang="en-US" sz="2400" dirty="0" smtClean="0">
                <a:solidFill>
                  <a:srgbClr val="00B050"/>
                </a:solidFill>
              </a:rPr>
              <a:t>the pathways </a:t>
            </a:r>
            <a:r>
              <a:rPr lang="en-GB" altLang="en-US" sz="2400" dirty="0">
                <a:solidFill>
                  <a:srgbClr val="00B050"/>
                </a:solidFill>
              </a:rPr>
              <a:t>which </a:t>
            </a:r>
            <a:r>
              <a:rPr lang="en-GB" altLang="en-US" sz="2400" dirty="0" smtClean="0">
                <a:solidFill>
                  <a:srgbClr val="00B050"/>
                </a:solidFill>
              </a:rPr>
              <a:t>lead our pupils to secure </a:t>
            </a:r>
            <a:r>
              <a:rPr lang="en-GB" altLang="en-US" sz="2400" dirty="0">
                <a:solidFill>
                  <a:srgbClr val="00B050"/>
                </a:solidFill>
              </a:rPr>
              <a:t>p</a:t>
            </a:r>
            <a:r>
              <a:rPr lang="en-GB" altLang="en-US" sz="2400" dirty="0" smtClean="0">
                <a:solidFill>
                  <a:srgbClr val="00B050"/>
                </a:solidFill>
              </a:rPr>
              <a:t>ositive destinations</a:t>
            </a:r>
            <a:r>
              <a:rPr lang="en-GB" altLang="en-US" sz="2400" dirty="0"/>
              <a:t>			</a:t>
            </a:r>
            <a:endParaRPr lang="en-GB" altLang="en-US" dirty="0" smtClean="0"/>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09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9" y="3792628"/>
            <a:ext cx="5938926" cy="1402187"/>
          </a:xfrm>
        </p:spPr>
        <p:txBody>
          <a:bodyPr/>
          <a:lstStyle/>
          <a:p>
            <a:pPr algn="ctr"/>
            <a:r>
              <a:rPr lang="en-GB" b="0" dirty="0" smtClean="0"/>
              <a:t>“The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a:t>
            </a:r>
            <a:endParaRPr lang="en-GB"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0" y="1027520"/>
            <a:ext cx="3924031" cy="2616021"/>
          </a:xfrm>
          <a:prstGeom prst="rect">
            <a:avLst/>
          </a:prstGeom>
        </p:spPr>
      </p:pic>
    </p:spTree>
    <p:extLst>
      <p:ext uri="{BB962C8B-B14F-4D97-AF65-F5344CB8AC3E}">
        <p14:creationId xmlns:p14="http://schemas.microsoft.com/office/powerpoint/2010/main" val="1656695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Subject Areas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0" y="1762584"/>
            <a:ext cx="7394121" cy="3466354"/>
          </a:xfrm>
        </p:spPr>
        <p:txBody>
          <a:bodyPr numCol="2"/>
          <a:lstStyle/>
          <a:p>
            <a:r>
              <a:rPr lang="en-US" sz="1950" dirty="0">
                <a:solidFill>
                  <a:srgbClr val="7030A0"/>
                </a:solidFill>
                <a:latin typeface="Century Gothic" panose="020B0502020202020204" pitchFamily="34" charset="0"/>
              </a:rPr>
              <a:t>Digital Media</a:t>
            </a:r>
          </a:p>
          <a:p>
            <a:r>
              <a:rPr lang="en-US" sz="1950" dirty="0">
                <a:solidFill>
                  <a:srgbClr val="7030A0"/>
                </a:solidFill>
                <a:latin typeface="Century Gothic" panose="020B0502020202020204" pitchFamily="34" charset="0"/>
              </a:rPr>
              <a:t>Civil Engineering</a:t>
            </a:r>
          </a:p>
          <a:p>
            <a:r>
              <a:rPr lang="en-US" sz="1950" b="1" dirty="0">
                <a:solidFill>
                  <a:srgbClr val="7030A0"/>
                </a:solidFill>
                <a:latin typeface="Century Gothic" panose="020B0502020202020204" pitchFamily="34" charset="0"/>
              </a:rPr>
              <a:t>Construction</a:t>
            </a:r>
          </a:p>
          <a:p>
            <a:r>
              <a:rPr lang="en-US" sz="1950" b="1" dirty="0">
                <a:solidFill>
                  <a:srgbClr val="7030A0"/>
                </a:solidFill>
                <a:latin typeface="Century Gothic" panose="020B0502020202020204" pitchFamily="34" charset="0"/>
              </a:rPr>
              <a:t>Automotive</a:t>
            </a:r>
          </a:p>
          <a:p>
            <a:r>
              <a:rPr lang="en-US" sz="1950" b="1" dirty="0">
                <a:solidFill>
                  <a:srgbClr val="7030A0"/>
                </a:solidFill>
                <a:latin typeface="Century Gothic" panose="020B0502020202020204" pitchFamily="34" charset="0"/>
              </a:rPr>
              <a:t>Early Education and Childcare</a:t>
            </a:r>
          </a:p>
          <a:p>
            <a:r>
              <a:rPr lang="en-US" sz="1950" b="1" dirty="0">
                <a:solidFill>
                  <a:srgbClr val="7030A0"/>
                </a:solidFill>
                <a:latin typeface="Century Gothic" panose="020B0502020202020204" pitchFamily="34" charset="0"/>
              </a:rPr>
              <a:t>Health Sector</a:t>
            </a:r>
          </a:p>
          <a:p>
            <a:r>
              <a:rPr lang="en-US" sz="1950" b="1" dirty="0">
                <a:solidFill>
                  <a:srgbClr val="7030A0"/>
                </a:solidFill>
                <a:latin typeface="Century Gothic" panose="020B0502020202020204" pitchFamily="34" charset="0"/>
              </a:rPr>
              <a:t>Computing</a:t>
            </a:r>
          </a:p>
          <a:p>
            <a:r>
              <a:rPr lang="en-US" sz="1950" dirty="0">
                <a:solidFill>
                  <a:srgbClr val="7030A0"/>
                </a:solidFill>
                <a:latin typeface="Century Gothic" panose="020B0502020202020204" pitchFamily="34" charset="0"/>
              </a:rPr>
              <a:t>Sport</a:t>
            </a:r>
          </a:p>
          <a:p>
            <a:r>
              <a:rPr lang="en-US" sz="1950" dirty="0">
                <a:solidFill>
                  <a:srgbClr val="7030A0"/>
                </a:solidFill>
                <a:latin typeface="Century Gothic" panose="020B0502020202020204" pitchFamily="34" charset="0"/>
              </a:rPr>
              <a:t>Hospitality</a:t>
            </a:r>
          </a:p>
          <a:p>
            <a:r>
              <a:rPr lang="en-US" sz="1950" dirty="0">
                <a:solidFill>
                  <a:srgbClr val="7030A0"/>
                </a:solidFill>
                <a:latin typeface="Century Gothic" panose="020B0502020202020204" pitchFamily="34" charset="0"/>
              </a:rPr>
              <a:t>Travel and Tourism</a:t>
            </a:r>
          </a:p>
          <a:p>
            <a:r>
              <a:rPr lang="en-US" sz="1950" dirty="0">
                <a:solidFill>
                  <a:srgbClr val="7030A0"/>
                </a:solidFill>
                <a:latin typeface="Century Gothic" panose="020B0502020202020204" pitchFamily="34" charset="0"/>
              </a:rPr>
              <a:t>Marketing and Events</a:t>
            </a:r>
          </a:p>
          <a:p>
            <a:r>
              <a:rPr lang="en-US" sz="1950" b="1" dirty="0">
                <a:solidFill>
                  <a:srgbClr val="7030A0"/>
                </a:solidFill>
                <a:latin typeface="Century Gothic" panose="020B0502020202020204" pitchFamily="34" charset="0"/>
              </a:rPr>
              <a:t>Psychology</a:t>
            </a:r>
          </a:p>
          <a:p>
            <a:r>
              <a:rPr lang="en-US" sz="1950" b="1" dirty="0">
                <a:solidFill>
                  <a:srgbClr val="7030A0"/>
                </a:solidFill>
                <a:latin typeface="Century Gothic" panose="020B0502020202020204" pitchFamily="34" charset="0"/>
              </a:rPr>
              <a:t>Engineering</a:t>
            </a:r>
          </a:p>
          <a:p>
            <a:r>
              <a:rPr lang="en-US" sz="1950" dirty="0">
                <a:solidFill>
                  <a:srgbClr val="7030A0"/>
                </a:solidFill>
                <a:latin typeface="Century Gothic" panose="020B0502020202020204" pitchFamily="34" charset="0"/>
              </a:rPr>
              <a:t>Accountancy</a:t>
            </a:r>
          </a:p>
          <a:p>
            <a:r>
              <a:rPr lang="en-US" sz="1950" dirty="0">
                <a:solidFill>
                  <a:srgbClr val="7030A0"/>
                </a:solidFill>
                <a:latin typeface="Century Gothic" panose="020B0502020202020204" pitchFamily="34" charset="0"/>
              </a:rPr>
              <a:t>Laboratory Science</a:t>
            </a:r>
          </a:p>
          <a:p>
            <a:r>
              <a:rPr lang="en-US" sz="1950" b="1" dirty="0">
                <a:solidFill>
                  <a:srgbClr val="7030A0"/>
                </a:solidFill>
                <a:latin typeface="Century Gothic" panose="020B0502020202020204" pitchFamily="34" charset="0"/>
              </a:rPr>
              <a:t>Beauty Therapy</a:t>
            </a:r>
          </a:p>
          <a:p>
            <a:r>
              <a:rPr lang="en-US" sz="1950" dirty="0">
                <a:solidFill>
                  <a:srgbClr val="7030A0"/>
                </a:solidFill>
                <a:latin typeface="Century Gothic" panose="020B0502020202020204" pitchFamily="34" charset="0"/>
              </a:rPr>
              <a:t>Maritime</a:t>
            </a:r>
          </a:p>
        </p:txBody>
      </p:sp>
      <p:sp>
        <p:nvSpPr>
          <p:cNvPr id="4" name="TextBox 3"/>
          <p:cNvSpPr txBox="1"/>
          <p:nvPr/>
        </p:nvSpPr>
        <p:spPr>
          <a:xfrm>
            <a:off x="704529" y="5228938"/>
            <a:ext cx="7945532" cy="400110"/>
          </a:xfrm>
          <a:prstGeom prst="rect">
            <a:avLst/>
          </a:prstGeom>
          <a:noFill/>
        </p:spPr>
        <p:txBody>
          <a:bodyPr wrap="square" rtlCol="0">
            <a:spAutoFit/>
          </a:bodyPr>
          <a:lstStyle/>
          <a:p>
            <a:r>
              <a:rPr lang="en-GB" sz="2000" b="1" dirty="0" smtClean="0">
                <a:solidFill>
                  <a:schemeClr val="accent5">
                    <a:lumMod val="50000"/>
                  </a:schemeClr>
                </a:solidFill>
              </a:rPr>
              <a:t>Those in bold are courses that have been taken by TGS pupils</a:t>
            </a:r>
            <a:endParaRPr lang="en-GB" sz="2000" b="1" dirty="0">
              <a:solidFill>
                <a:schemeClr val="accent5">
                  <a:lumMod val="50000"/>
                </a:schemeClr>
              </a:solidFill>
            </a:endParaRPr>
          </a:p>
        </p:txBody>
      </p:sp>
    </p:spTree>
    <p:extLst>
      <p:ext uri="{BB962C8B-B14F-4D97-AF65-F5344CB8AC3E}">
        <p14:creationId xmlns:p14="http://schemas.microsoft.com/office/powerpoint/2010/main" val="27008487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Qualifications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1" y="1762584"/>
            <a:ext cx="4633164" cy="2674528"/>
          </a:xfrm>
        </p:spPr>
        <p:txBody>
          <a:bodyPr numCol="1"/>
          <a:lstStyle/>
          <a:p>
            <a:r>
              <a:rPr lang="en-US" sz="1950" dirty="0">
                <a:solidFill>
                  <a:srgbClr val="7030A0"/>
                </a:solidFill>
                <a:latin typeface="Century Gothic" panose="020B0502020202020204" pitchFamily="34" charset="0"/>
              </a:rPr>
              <a:t>SQA N5’s and </a:t>
            </a:r>
            <a:r>
              <a:rPr lang="en-US" sz="1950" dirty="0" err="1">
                <a:solidFill>
                  <a:srgbClr val="7030A0"/>
                </a:solidFill>
                <a:latin typeface="Century Gothic" panose="020B0502020202020204" pitchFamily="34" charset="0"/>
              </a:rPr>
              <a:t>Highers</a:t>
            </a:r>
            <a:endParaRPr lang="en-US" sz="1950" dirty="0">
              <a:solidFill>
                <a:srgbClr val="7030A0"/>
              </a:solidFill>
              <a:latin typeface="Century Gothic" panose="020B0502020202020204" pitchFamily="34" charset="0"/>
            </a:endParaRPr>
          </a:p>
          <a:p>
            <a:r>
              <a:rPr lang="en-US" sz="1950" dirty="0">
                <a:solidFill>
                  <a:srgbClr val="7030A0"/>
                </a:solidFill>
                <a:latin typeface="Century Gothic" panose="020B0502020202020204" pitchFamily="34" charset="0"/>
              </a:rPr>
              <a:t>Skills for Work at N4 and N5</a:t>
            </a:r>
          </a:p>
          <a:p>
            <a:r>
              <a:rPr lang="en-US" sz="1950" dirty="0">
                <a:solidFill>
                  <a:srgbClr val="7030A0"/>
                </a:solidFill>
                <a:latin typeface="Century Gothic" panose="020B0502020202020204" pitchFamily="34" charset="0"/>
              </a:rPr>
              <a:t>City and Guilds Awards</a:t>
            </a:r>
          </a:p>
          <a:p>
            <a:r>
              <a:rPr lang="en-US" sz="1950" dirty="0">
                <a:solidFill>
                  <a:srgbClr val="7030A0"/>
                </a:solidFill>
                <a:latin typeface="Century Gothic" panose="020B0502020202020204" pitchFamily="34" charset="0"/>
              </a:rPr>
              <a:t>National Progression Awards</a:t>
            </a:r>
          </a:p>
          <a:p>
            <a:r>
              <a:rPr lang="en-US" sz="1950" dirty="0">
                <a:solidFill>
                  <a:srgbClr val="7030A0"/>
                </a:solidFill>
                <a:latin typeface="Century Gothic" panose="020B0502020202020204" pitchFamily="34" charset="0"/>
              </a:rPr>
              <a:t>Foundation Apprenticeships</a:t>
            </a:r>
          </a:p>
          <a:p>
            <a:r>
              <a:rPr lang="en-US" sz="1950" dirty="0">
                <a:solidFill>
                  <a:srgbClr val="7030A0"/>
                </a:solidFill>
                <a:latin typeface="Century Gothic" panose="020B0502020202020204" pitchFamily="34" charset="0"/>
              </a:rPr>
              <a:t>Professional Development Awards</a:t>
            </a:r>
          </a:p>
          <a:p>
            <a:r>
              <a:rPr lang="en-US" sz="1950" dirty="0">
                <a:solidFill>
                  <a:srgbClr val="7030A0"/>
                </a:solidFill>
                <a:latin typeface="Century Gothic" panose="020B0502020202020204" pitchFamily="34" charset="0"/>
              </a:rPr>
              <a:t>College Certificates</a:t>
            </a:r>
          </a:p>
        </p:txBody>
      </p:sp>
      <p:sp>
        <p:nvSpPr>
          <p:cNvPr id="4" name="TextBox 3"/>
          <p:cNvSpPr txBox="1"/>
          <p:nvPr/>
        </p:nvSpPr>
        <p:spPr>
          <a:xfrm>
            <a:off x="1532620" y="4813439"/>
            <a:ext cx="6840760" cy="830997"/>
          </a:xfrm>
          <a:prstGeom prst="rect">
            <a:avLst/>
          </a:prstGeom>
          <a:noFill/>
        </p:spPr>
        <p:txBody>
          <a:bodyPr wrap="square" rtlCol="0">
            <a:spAutoFit/>
          </a:bodyPr>
          <a:lstStyle/>
          <a:p>
            <a:pPr algn="ctr"/>
            <a:r>
              <a:rPr lang="en-GB" sz="2400" b="1" dirty="0" smtClean="0">
                <a:solidFill>
                  <a:schemeClr val="accent5">
                    <a:lumMod val="50000"/>
                  </a:schemeClr>
                </a:solidFill>
              </a:rPr>
              <a:t>TGS 2017-18: 37 pupils achieved </a:t>
            </a:r>
          </a:p>
          <a:p>
            <a:pPr algn="ctr"/>
            <a:r>
              <a:rPr lang="en-GB" sz="2400" b="1" dirty="0" smtClean="0">
                <a:solidFill>
                  <a:schemeClr val="accent5">
                    <a:lumMod val="50000"/>
                  </a:schemeClr>
                </a:solidFill>
              </a:rPr>
              <a:t>Awards at Levels 4, 5 &amp; 6</a:t>
            </a:r>
          </a:p>
        </p:txBody>
      </p:sp>
    </p:spTree>
    <p:extLst>
      <p:ext uri="{BB962C8B-B14F-4D97-AF65-F5344CB8AC3E}">
        <p14:creationId xmlns:p14="http://schemas.microsoft.com/office/powerpoint/2010/main" val="7513419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747" t="8626" r="11473" b="6041"/>
          <a:stretch/>
        </p:blipFill>
        <p:spPr>
          <a:xfrm>
            <a:off x="848544" y="985769"/>
            <a:ext cx="8172909" cy="5041234"/>
          </a:xfrm>
          <a:prstGeom prst="rect">
            <a:avLst/>
          </a:prstGeom>
        </p:spPr>
      </p:pic>
      <p:sp>
        <p:nvSpPr>
          <p:cNvPr id="3" name="TextBox 2"/>
          <p:cNvSpPr txBox="1"/>
          <p:nvPr/>
        </p:nvSpPr>
        <p:spPr>
          <a:xfrm>
            <a:off x="1548985" y="188640"/>
            <a:ext cx="6408712" cy="461665"/>
          </a:xfrm>
          <a:prstGeom prst="rect">
            <a:avLst/>
          </a:prstGeom>
          <a:noFill/>
        </p:spPr>
        <p:txBody>
          <a:bodyPr wrap="square" rtlCol="0">
            <a:spAutoFit/>
          </a:bodyPr>
          <a:lstStyle/>
          <a:p>
            <a:r>
              <a:rPr lang="en-GB" sz="2400" b="1" dirty="0" smtClean="0">
                <a:solidFill>
                  <a:srgbClr val="00B050"/>
                </a:solidFill>
              </a:rPr>
              <a:t>National Progression Award in Rural Skills</a:t>
            </a:r>
            <a:endParaRPr lang="en-GB" sz="2400" b="1" dirty="0">
              <a:solidFill>
                <a:srgbClr val="00B050"/>
              </a:solidFill>
            </a:endParaRPr>
          </a:p>
        </p:txBody>
      </p:sp>
      <p:sp>
        <p:nvSpPr>
          <p:cNvPr id="4" name="TextBox 3"/>
          <p:cNvSpPr txBox="1"/>
          <p:nvPr/>
        </p:nvSpPr>
        <p:spPr>
          <a:xfrm>
            <a:off x="1332961" y="6010393"/>
            <a:ext cx="6840760" cy="830997"/>
          </a:xfrm>
          <a:prstGeom prst="rect">
            <a:avLst/>
          </a:prstGeom>
          <a:noFill/>
        </p:spPr>
        <p:txBody>
          <a:bodyPr wrap="square" rtlCol="0">
            <a:spAutoFit/>
          </a:bodyPr>
          <a:lstStyle/>
          <a:p>
            <a:pPr algn="ctr"/>
            <a:r>
              <a:rPr lang="en-GB" sz="2400" b="1" dirty="0" smtClean="0">
                <a:solidFill>
                  <a:srgbClr val="7030A0"/>
                </a:solidFill>
              </a:rPr>
              <a:t>TGS 17-18:</a:t>
            </a:r>
          </a:p>
          <a:p>
            <a:pPr algn="ctr"/>
            <a:r>
              <a:rPr lang="en-GB" sz="2400" b="1" dirty="0" smtClean="0">
                <a:solidFill>
                  <a:srgbClr val="7030A0"/>
                </a:solidFill>
              </a:rPr>
              <a:t>Eight pupils achieved this Award at Level 5</a:t>
            </a:r>
          </a:p>
        </p:txBody>
      </p:sp>
    </p:spTree>
    <p:extLst>
      <p:ext uri="{BB962C8B-B14F-4D97-AF65-F5344CB8AC3E}">
        <p14:creationId xmlns:p14="http://schemas.microsoft.com/office/powerpoint/2010/main" val="1788252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576" y="260648"/>
            <a:ext cx="7632848" cy="2708434"/>
          </a:xfrm>
          <a:prstGeom prst="rect">
            <a:avLst/>
          </a:prstGeom>
          <a:noFill/>
        </p:spPr>
        <p:txBody>
          <a:bodyPr wrap="square" rtlCol="0">
            <a:spAutoFit/>
          </a:bodyPr>
          <a:lstStyle/>
          <a:p>
            <a:pPr algn="ctr"/>
            <a:r>
              <a:rPr lang="en-GB" sz="4800" b="1" dirty="0" smtClean="0">
                <a:solidFill>
                  <a:srgbClr val="00B050"/>
                </a:solidFill>
              </a:rPr>
              <a:t>YASS</a:t>
            </a:r>
          </a:p>
          <a:p>
            <a:pPr algn="ctr"/>
            <a:endParaRPr lang="en-GB" sz="1200" b="1" dirty="0">
              <a:solidFill>
                <a:srgbClr val="00B050"/>
              </a:solidFill>
            </a:endParaRPr>
          </a:p>
          <a:p>
            <a:pPr algn="ctr"/>
            <a:r>
              <a:rPr lang="en-GB" sz="3200" b="1" dirty="0" smtClean="0">
                <a:solidFill>
                  <a:srgbClr val="00B050"/>
                </a:solidFill>
              </a:rPr>
              <a:t>Young Applicants Scheme in Scotland</a:t>
            </a:r>
          </a:p>
          <a:p>
            <a:pPr algn="ctr"/>
            <a:r>
              <a:rPr lang="en-GB" sz="3200" b="1" dirty="0" smtClean="0">
                <a:solidFill>
                  <a:srgbClr val="00B050"/>
                </a:solidFill>
              </a:rPr>
              <a:t>for S6 pupils</a:t>
            </a:r>
          </a:p>
          <a:p>
            <a:pPr algn="ctr"/>
            <a:endParaRPr lang="en-GB" sz="1400" b="1" dirty="0">
              <a:solidFill>
                <a:srgbClr val="00B050"/>
              </a:solidFill>
            </a:endParaRPr>
          </a:p>
          <a:p>
            <a:pPr algn="ctr"/>
            <a:r>
              <a:rPr lang="en-GB" sz="3200" b="1" dirty="0" smtClean="0">
                <a:solidFill>
                  <a:srgbClr val="00B050"/>
                </a:solidFill>
              </a:rPr>
              <a:t>The Open University</a:t>
            </a:r>
            <a:endParaRPr lang="en-GB" sz="3200" b="1" dirty="0">
              <a:solidFill>
                <a:srgbClr val="00B050"/>
              </a:solidFill>
            </a:endParaRPr>
          </a:p>
        </p:txBody>
      </p:sp>
      <p:sp>
        <p:nvSpPr>
          <p:cNvPr id="3" name="TextBox 2"/>
          <p:cNvSpPr txBox="1"/>
          <p:nvPr/>
        </p:nvSpPr>
        <p:spPr>
          <a:xfrm>
            <a:off x="1136576" y="3284984"/>
            <a:ext cx="8285708" cy="3262432"/>
          </a:xfrm>
          <a:prstGeom prst="rect">
            <a:avLst/>
          </a:prstGeom>
          <a:noFill/>
        </p:spPr>
        <p:txBody>
          <a:bodyPr wrap="square" rtlCol="0">
            <a:spAutoFit/>
          </a:bodyPr>
          <a:lstStyle/>
          <a:p>
            <a:r>
              <a:rPr lang="en-GB" sz="2400" dirty="0" smtClean="0">
                <a:solidFill>
                  <a:srgbClr val="00B050"/>
                </a:solidFill>
              </a:rPr>
              <a:t>Nine passes in 17-18 in </a:t>
            </a:r>
            <a:r>
              <a:rPr lang="en-GB" sz="2400" dirty="0">
                <a:solidFill>
                  <a:srgbClr val="00B050"/>
                </a:solidFill>
              </a:rPr>
              <a:t>m</a:t>
            </a:r>
            <a:r>
              <a:rPr lang="en-GB" sz="2400" dirty="0" smtClean="0">
                <a:solidFill>
                  <a:srgbClr val="00B050"/>
                </a:solidFill>
              </a:rPr>
              <a:t>odules such as:</a:t>
            </a:r>
          </a:p>
          <a:p>
            <a:endParaRPr lang="en-GB" sz="1200" dirty="0"/>
          </a:p>
          <a:p>
            <a:pPr marL="342900" indent="-342900">
              <a:buClr>
                <a:srgbClr val="00B050"/>
              </a:buClr>
              <a:buFont typeface="Arial" panose="020B0604020202020204" pitchFamily="34" charset="0"/>
              <a:buChar char="•"/>
            </a:pPr>
            <a:r>
              <a:rPr lang="en-GB" sz="2400" dirty="0" smtClean="0">
                <a:solidFill>
                  <a:srgbClr val="7030A0"/>
                </a:solidFill>
              </a:rPr>
              <a:t>Understanding the autistic spectrum</a:t>
            </a:r>
          </a:p>
          <a:p>
            <a:pPr marL="342900" indent="-342900">
              <a:buClr>
                <a:srgbClr val="00B050"/>
              </a:buClr>
              <a:buFont typeface="Arial" panose="020B0604020202020204" pitchFamily="34" charset="0"/>
              <a:buChar char="•"/>
            </a:pPr>
            <a:r>
              <a:rPr lang="en-GB" sz="2400" dirty="0" smtClean="0">
                <a:solidFill>
                  <a:srgbClr val="7030A0"/>
                </a:solidFill>
              </a:rPr>
              <a:t>Law in Scotland</a:t>
            </a:r>
          </a:p>
          <a:p>
            <a:pPr marL="342900" indent="-342900">
              <a:buClr>
                <a:srgbClr val="00B050"/>
              </a:buClr>
              <a:buFont typeface="Arial" panose="020B0604020202020204" pitchFamily="34" charset="0"/>
              <a:buChar char="•"/>
            </a:pPr>
            <a:r>
              <a:rPr lang="en-GB" sz="2400" dirty="0" smtClean="0">
                <a:solidFill>
                  <a:srgbClr val="7030A0"/>
                </a:solidFill>
              </a:rPr>
              <a:t>Maths for science</a:t>
            </a:r>
          </a:p>
          <a:p>
            <a:pPr marL="342900" indent="-342900">
              <a:buClr>
                <a:srgbClr val="00B050"/>
              </a:buClr>
              <a:buFont typeface="Arial" panose="020B0604020202020204" pitchFamily="34" charset="0"/>
              <a:buChar char="•"/>
            </a:pPr>
            <a:r>
              <a:rPr lang="en-GB" sz="2400" dirty="0" smtClean="0">
                <a:solidFill>
                  <a:srgbClr val="7030A0"/>
                </a:solidFill>
              </a:rPr>
              <a:t>The frozen planet</a:t>
            </a:r>
          </a:p>
          <a:p>
            <a:pPr marL="342900" indent="-342900">
              <a:buClr>
                <a:srgbClr val="00B050"/>
              </a:buClr>
              <a:buFont typeface="Arial" panose="020B0604020202020204" pitchFamily="34" charset="0"/>
              <a:buChar char="•"/>
            </a:pPr>
            <a:r>
              <a:rPr lang="en-GB" sz="2400" dirty="0" smtClean="0">
                <a:solidFill>
                  <a:srgbClr val="7030A0"/>
                </a:solidFill>
              </a:rPr>
              <a:t>Living without oil: chemistry for a sustainable future</a:t>
            </a:r>
          </a:p>
          <a:p>
            <a:pPr marL="342900" indent="-342900">
              <a:buClr>
                <a:srgbClr val="00B050"/>
              </a:buClr>
              <a:buFont typeface="Arial" panose="020B0604020202020204" pitchFamily="34" charset="0"/>
              <a:buChar char="•"/>
            </a:pPr>
            <a:r>
              <a:rPr lang="en-GB" sz="2400" dirty="0" smtClean="0">
                <a:solidFill>
                  <a:srgbClr val="7030A0"/>
                </a:solidFill>
              </a:rPr>
              <a:t>Galaxies, stars and planets</a:t>
            </a:r>
          </a:p>
          <a:p>
            <a:pPr marL="342900" indent="-342900">
              <a:buClr>
                <a:srgbClr val="00B050"/>
              </a:buClr>
              <a:buFont typeface="Arial" panose="020B0604020202020204" pitchFamily="34" charset="0"/>
              <a:buChar char="•"/>
            </a:pPr>
            <a:r>
              <a:rPr lang="en-GB" sz="2400" dirty="0" smtClean="0">
                <a:solidFill>
                  <a:srgbClr val="7030A0"/>
                </a:solidFill>
              </a:rPr>
              <a:t>Molecules, medicines and drugs: a chemical story</a:t>
            </a:r>
          </a:p>
        </p:txBody>
      </p:sp>
    </p:spTree>
    <p:extLst>
      <p:ext uri="{BB962C8B-B14F-4D97-AF65-F5344CB8AC3E}">
        <p14:creationId xmlns:p14="http://schemas.microsoft.com/office/powerpoint/2010/main" val="176587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1" y="3774751"/>
            <a:ext cx="4524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1283989" y="476672"/>
            <a:ext cx="7338020" cy="778098"/>
          </a:xfrm>
        </p:spPr>
        <p:txBody>
          <a:bodyPr/>
          <a:lstStyle/>
          <a:p>
            <a:pPr eaLnBrk="1" hangingPunct="1"/>
            <a:r>
              <a:rPr lang="en-GB" altLang="en-US" sz="4800" dirty="0" smtClean="0">
                <a:solidFill>
                  <a:srgbClr val="00B050"/>
                </a:solidFill>
              </a:rPr>
              <a:t>Questions?</a:t>
            </a:r>
          </a:p>
        </p:txBody>
      </p:sp>
      <p:pic>
        <p:nvPicPr>
          <p:cNvPr id="4101" name="Picture 5" descr="New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4" y="1883928"/>
            <a:ext cx="1136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342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642937"/>
            <a:ext cx="9906000" cy="5572126"/>
          </a:xfrm>
          <a:prstGeom prst="rect">
            <a:avLst/>
          </a:prstGeom>
        </p:spPr>
      </p:pic>
    </p:spTree>
    <p:extLst>
      <p:ext uri="{BB962C8B-B14F-4D97-AF65-F5344CB8AC3E}">
        <p14:creationId xmlns:p14="http://schemas.microsoft.com/office/powerpoint/2010/main" val="13731069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26484" y="345759"/>
            <a:ext cx="3379899" cy="2792463"/>
          </a:xfrm>
        </p:spPr>
        <p:txBody>
          <a:bodyPr/>
          <a:lstStyle/>
          <a:p>
            <a:pPr algn="ctr"/>
            <a:endParaRPr lang="en-GB" sz="4875" b="1">
              <a:solidFill>
                <a:srgbClr val="7030A0"/>
              </a:solidFill>
              <a:latin typeface="+mj-lt"/>
            </a:endParaRPr>
          </a:p>
          <a:p>
            <a:pPr algn="ctr"/>
            <a:r>
              <a:rPr lang="en-GB" sz="4875" b="1">
                <a:solidFill>
                  <a:srgbClr val="7030A0"/>
                </a:solidFill>
                <a:latin typeface="+mj-lt"/>
              </a:rPr>
              <a:t>Who are we?</a:t>
            </a:r>
          </a:p>
          <a:p>
            <a:endParaRPr lang="en-GB"/>
          </a:p>
        </p:txBody>
      </p:sp>
      <p:pic>
        <p:nvPicPr>
          <p:cNvPr id="3" name="Picture 2"/>
          <p:cNvPicPr>
            <a:picLocks noChangeAspect="1"/>
          </p:cNvPicPr>
          <p:nvPr/>
        </p:nvPicPr>
        <p:blipFill rotWithShape="1">
          <a:blip r:embed="rId3"/>
          <a:srcRect l="1013" t="4687" r="596" b="4687"/>
          <a:stretch/>
        </p:blipFill>
        <p:spPr>
          <a:xfrm>
            <a:off x="2763372" y="3138221"/>
            <a:ext cx="3450392" cy="1786810"/>
          </a:xfrm>
          <a:prstGeom prst="rect">
            <a:avLst/>
          </a:prstGeom>
        </p:spPr>
      </p:pic>
      <p:pic>
        <p:nvPicPr>
          <p:cNvPr id="10" name="Picture 9"/>
          <p:cNvPicPr>
            <a:picLocks noChangeAspect="1"/>
          </p:cNvPicPr>
          <p:nvPr/>
        </p:nvPicPr>
        <p:blipFill>
          <a:blip r:embed="rId4"/>
          <a:stretch>
            <a:fillRect/>
          </a:stretch>
        </p:blipFill>
        <p:spPr>
          <a:xfrm>
            <a:off x="426642" y="719794"/>
            <a:ext cx="2089547" cy="2233044"/>
          </a:xfrm>
          <a:prstGeom prst="rect">
            <a:avLst/>
          </a:prstGeom>
        </p:spPr>
      </p:pic>
      <p:pic>
        <p:nvPicPr>
          <p:cNvPr id="12" name="Picture 11"/>
          <p:cNvPicPr>
            <a:picLocks noChangeAspect="1"/>
          </p:cNvPicPr>
          <p:nvPr/>
        </p:nvPicPr>
        <p:blipFill>
          <a:blip r:embed="rId5"/>
          <a:stretch>
            <a:fillRect/>
          </a:stretch>
        </p:blipFill>
        <p:spPr>
          <a:xfrm>
            <a:off x="6808546" y="754665"/>
            <a:ext cx="2151459" cy="2198173"/>
          </a:xfrm>
          <a:prstGeom prst="rect">
            <a:avLst/>
          </a:prstGeom>
        </p:spPr>
      </p:pic>
      <p:pic>
        <p:nvPicPr>
          <p:cNvPr id="14" name="Picture 13"/>
          <p:cNvPicPr>
            <a:picLocks noChangeAspect="1"/>
          </p:cNvPicPr>
          <p:nvPr/>
        </p:nvPicPr>
        <p:blipFill>
          <a:blip r:embed="rId6"/>
          <a:stretch>
            <a:fillRect/>
          </a:stretch>
        </p:blipFill>
        <p:spPr>
          <a:xfrm>
            <a:off x="423124" y="3138222"/>
            <a:ext cx="2093066" cy="2184192"/>
          </a:xfrm>
          <a:prstGeom prst="rect">
            <a:avLst/>
          </a:prstGeom>
        </p:spPr>
      </p:pic>
      <p:pic>
        <p:nvPicPr>
          <p:cNvPr id="15" name="Picture 14"/>
          <p:cNvPicPr>
            <a:picLocks noChangeAspect="1"/>
          </p:cNvPicPr>
          <p:nvPr/>
        </p:nvPicPr>
        <p:blipFill>
          <a:blip r:embed="rId7"/>
          <a:stretch>
            <a:fillRect/>
          </a:stretch>
        </p:blipFill>
        <p:spPr>
          <a:xfrm>
            <a:off x="6808546" y="3138221"/>
            <a:ext cx="2151459" cy="2184193"/>
          </a:xfrm>
          <a:prstGeom prst="rect">
            <a:avLst/>
          </a:prstGeom>
        </p:spPr>
      </p:pic>
    </p:spTree>
    <p:extLst>
      <p:ext uri="{BB962C8B-B14F-4D97-AF65-F5344CB8AC3E}">
        <p14:creationId xmlns:p14="http://schemas.microsoft.com/office/powerpoint/2010/main" val="19576807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srcRect t="10200" b="10200"/>
          <a:stretch>
            <a:fillRect/>
          </a:stretch>
        </p:blipFill>
        <p:spPr>
          <a:xfrm>
            <a:off x="7160654" y="3841976"/>
            <a:ext cx="2971800" cy="1671638"/>
          </a:xfrm>
          <a:prstGeom prst="rect">
            <a:avLst/>
          </a:prstGeom>
          <a:effectLst>
            <a:reflection stA="0" endPos="65000" dist="50800" dir="5400000" sy="-100000" algn="bl" rotWithShape="0"/>
          </a:effectLst>
        </p:spPr>
      </p:pic>
      <p:sp useBgFill="1">
        <p:nvSpPr>
          <p:cNvPr id="17410" name="Rectangle 2"/>
          <p:cNvSpPr>
            <a:spLocks noGrp="1" noChangeArrowheads="1"/>
          </p:cNvSpPr>
          <p:nvPr>
            <p:ph type="title"/>
          </p:nvPr>
        </p:nvSpPr>
        <p:spPr>
          <a:xfrm>
            <a:off x="1943099" y="1854518"/>
            <a:ext cx="5532120" cy="3423702"/>
          </a:xfrm>
        </p:spPr>
        <p:txBody>
          <a:bodyPr/>
          <a:lstStyle/>
          <a:p>
            <a:pPr algn="ctr"/>
            <a:r>
              <a:rPr lang="en-GB" sz="2275">
                <a:latin typeface="Century Gothic"/>
              </a:rPr>
              <a:t>Career Education Opportunities</a:t>
            </a:r>
            <a:r>
              <a:rPr lang="en-GB" sz="2275">
                <a:latin typeface="Century Gothic"/>
                <a:ea typeface="ＭＳ Ｐゴシック" charset="-128"/>
                <a:cs typeface="Arial"/>
              </a:rPr>
              <a:t/>
            </a:r>
            <a:br>
              <a:rPr lang="en-GB" sz="2275">
                <a:latin typeface="Century Gothic"/>
                <a:ea typeface="ＭＳ Ｐゴシック" charset="-128"/>
                <a:cs typeface="Arial"/>
              </a:rPr>
            </a:br>
            <a:r>
              <a:rPr lang="en-GB" sz="2275">
                <a:latin typeface="Century Gothic"/>
                <a:ea typeface="ＭＳ Ｐゴシック" charset="-128"/>
                <a:cs typeface="Arial"/>
              </a:rPr>
              <a:t/>
            </a:r>
            <a:br>
              <a:rPr lang="en-GB" sz="2275">
                <a:latin typeface="Century Gothic"/>
                <a:ea typeface="ＭＳ Ｐゴシック" charset="-128"/>
                <a:cs typeface="Arial"/>
              </a:rPr>
            </a:br>
            <a:r>
              <a:rPr lang="en-GB" sz="2275">
                <a:latin typeface="Century Gothic"/>
                <a:ea typeface="ＭＳ Ｐゴシック" charset="-128"/>
                <a:cs typeface="Arial"/>
              </a:rPr>
              <a:t/>
            </a:r>
            <a:br>
              <a:rPr lang="en-GB" sz="2275">
                <a:latin typeface="Century Gothic"/>
                <a:ea typeface="ＭＳ Ｐゴシック" charset="-128"/>
                <a:cs typeface="Arial"/>
              </a:rPr>
            </a:br>
            <a:r>
              <a:rPr lang="en-GB" sz="1950"/>
              <a:t>“</a:t>
            </a:r>
            <a:r>
              <a:rPr lang="en-GB" sz="1950">
                <a:latin typeface="Century Gothic"/>
              </a:rPr>
              <a:t>Right Route to the Right Job, through the Right Course, via the Right information</a:t>
            </a:r>
            <a:r>
              <a:rPr lang="en-GB" sz="1950"/>
              <a:t>”</a:t>
            </a:r>
            <a:endParaRPr lang="en-GB"/>
          </a:p>
          <a:p>
            <a:pPr algn="ctr"/>
            <a:r>
              <a:rPr lang="en-GB" sz="1950"/>
              <a:t>(</a:t>
            </a:r>
            <a:r>
              <a:rPr lang="en-GB">
                <a:latin typeface="Century Gothic"/>
              </a:rPr>
              <a:t>15-24 Learner Journey Review May 2018</a:t>
            </a:r>
            <a:r>
              <a:rPr lang="en-GB" sz="1950"/>
              <a:t>)</a:t>
            </a:r>
            <a:endParaRPr lang="en-GB"/>
          </a:p>
          <a:p>
            <a:pPr algn="ctr"/>
            <a:r>
              <a:rPr lang="en-GB" sz="1950">
                <a:cs typeface="Arial"/>
              </a:rPr>
              <a:t/>
            </a:r>
            <a:br>
              <a:rPr lang="en-GB" sz="1950">
                <a:cs typeface="Arial"/>
              </a:rPr>
            </a:br>
            <a:r>
              <a:rPr lang="en-GB" sz="1950">
                <a:cs typeface="Arial"/>
              </a:rPr>
              <a:t/>
            </a:r>
            <a:br>
              <a:rPr lang="en-GB" sz="1950">
                <a:cs typeface="Arial"/>
              </a:rPr>
            </a:br>
            <a:r>
              <a:rPr lang="en-GB" sz="1950">
                <a:cs typeface="Arial"/>
              </a:rPr>
              <a:t/>
            </a:r>
            <a:br>
              <a:rPr lang="en-GB" sz="1950">
                <a:cs typeface="Arial"/>
              </a:rPr>
            </a:br>
            <a:r>
              <a:rPr lang="en-GB" sz="1950">
                <a:ea typeface="ＭＳ Ｐゴシック" charset="-128"/>
                <a:cs typeface="Arial"/>
              </a:rPr>
              <a:t/>
            </a:r>
            <a:br>
              <a:rPr lang="en-GB" sz="1950">
                <a:ea typeface="ＭＳ Ｐゴシック" charset="-128"/>
                <a:cs typeface="Arial"/>
              </a:rPr>
            </a:br>
            <a:endParaRPr lang="en-GB">
              <a:ea typeface="ＭＳ Ｐゴシック" charset="-128"/>
              <a:cs typeface="Arial"/>
            </a:endParaRPr>
          </a:p>
        </p:txBody>
      </p:sp>
    </p:spTree>
    <p:extLst>
      <p:ext uri="{BB962C8B-B14F-4D97-AF65-F5344CB8AC3E}">
        <p14:creationId xmlns:p14="http://schemas.microsoft.com/office/powerpoint/2010/main" val="1372659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9" y="3792628"/>
            <a:ext cx="5938926" cy="1402187"/>
          </a:xfrm>
        </p:spPr>
        <p:txBody>
          <a:bodyPr/>
          <a:lstStyle/>
          <a:p>
            <a:pPr algn="ctr"/>
            <a:r>
              <a:rPr lang="en-GB" b="0"/>
              <a:t>“</a:t>
            </a:r>
            <a:r>
              <a:rPr lang="en-GB" b="0">
                <a:latin typeface="Century Gothic"/>
              </a:rPr>
              <a:t>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0" y="1027520"/>
            <a:ext cx="3924031" cy="2616021"/>
          </a:xfrm>
          <a:prstGeom prst="rect">
            <a:avLst/>
          </a:prstGeom>
        </p:spPr>
      </p:pic>
    </p:spTree>
    <p:extLst>
      <p:ext uri="{BB962C8B-B14F-4D97-AF65-F5344CB8AC3E}">
        <p14:creationId xmlns:p14="http://schemas.microsoft.com/office/powerpoint/2010/main" val="6107226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rotWithShape="1">
          <a:blip r:embed="rId2">
            <a:extLst>
              <a:ext uri="{28A0092B-C50C-407E-A947-70E740481C1C}">
                <a14:useLocalDpi xmlns:a14="http://schemas.microsoft.com/office/drawing/2010/main" val="0"/>
              </a:ext>
            </a:extLst>
          </a:blip>
          <a:srcRect r="39461" b="78846"/>
          <a:stretch/>
        </p:blipFill>
        <p:spPr bwMode="auto">
          <a:xfrm>
            <a:off x="5529064" y="5445224"/>
            <a:ext cx="367240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972312506"/>
              </p:ext>
            </p:extLst>
          </p:nvPr>
        </p:nvGraphicFramePr>
        <p:xfrm>
          <a:off x="920552" y="764704"/>
          <a:ext cx="8280921" cy="3960440"/>
        </p:xfrm>
        <a:graphic>
          <a:graphicData uri="http://schemas.openxmlformats.org/drawingml/2006/table">
            <a:tbl>
              <a:tblPr firstRow="1" firstCol="1" bandRow="1">
                <a:tableStyleId>{5C22544A-7EE6-4342-B048-85BDC9FD1C3A}</a:tableStyleId>
              </a:tblPr>
              <a:tblGrid>
                <a:gridCol w="2186280"/>
                <a:gridCol w="2070230"/>
                <a:gridCol w="2186280"/>
                <a:gridCol w="1838131"/>
              </a:tblGrid>
              <a:tr h="650311">
                <a:tc>
                  <a:txBody>
                    <a:bodyPr/>
                    <a:lstStyle/>
                    <a:p>
                      <a:pPr algn="l">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Vison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gridSpan="3">
                  <a:txBody>
                    <a:bodyPr/>
                    <a:lstStyle/>
                    <a:p>
                      <a:pPr algn="ct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Values</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hMerge="1">
                  <a:txBody>
                    <a:bodyPr/>
                    <a:lstStyle/>
                    <a:p>
                      <a:endParaRPr lang="en-GB"/>
                    </a:p>
                  </a:txBody>
                  <a:tcPr/>
                </a:tc>
                <a:tc hMerge="1">
                  <a:txBody>
                    <a:bodyPr/>
                    <a:lstStyle/>
                    <a:p>
                      <a:endParaRPr lang="en-GB"/>
                    </a:p>
                  </a:txBody>
                  <a:tcPr/>
                </a:tc>
              </a:tr>
              <a:tr h="1012075">
                <a:tc>
                  <a:txBody>
                    <a:bodyPr/>
                    <a:lstStyle/>
                    <a:p>
                      <a:pPr>
                        <a:lnSpc>
                          <a:spcPct val="107000"/>
                        </a:lnSpc>
                        <a:spcAft>
                          <a:spcPts val="0"/>
                        </a:spcAft>
                      </a:pPr>
                      <a:r>
                        <a:rPr lang="en-GB" sz="2000" dirty="0">
                          <a:solidFill>
                            <a:srgbClr val="006600"/>
                          </a:solidFill>
                          <a:effectLst/>
                          <a:latin typeface="Arial" panose="020B0604020202020204" pitchFamily="34" charset="0"/>
                          <a:cs typeface="Arial" panose="020B0604020202020204" pitchFamily="34" charset="0"/>
                        </a:rPr>
                        <a:t>T</a:t>
                      </a:r>
                      <a:r>
                        <a:rPr lang="en-GB" sz="2000" dirty="0">
                          <a:solidFill>
                            <a:srgbClr val="7030A0"/>
                          </a:solidFill>
                          <a:effectLst/>
                          <a:latin typeface="Arial" panose="020B0604020202020204" pitchFamily="34" charset="0"/>
                          <a:cs typeface="Arial" panose="020B0604020202020204" pitchFamily="34" charset="0"/>
                        </a:rPr>
                        <a:t>ogether</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Community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Cooperation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Respect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997433">
                <a:tc>
                  <a:txBody>
                    <a:bodyPr/>
                    <a:lstStyle/>
                    <a:p>
                      <a:pPr>
                        <a:lnSpc>
                          <a:spcPct val="107000"/>
                        </a:lnSpc>
                        <a:spcAft>
                          <a:spcPts val="0"/>
                        </a:spcAft>
                      </a:pPr>
                      <a:r>
                        <a:rPr lang="en-GB" sz="2000" dirty="0">
                          <a:solidFill>
                            <a:srgbClr val="006600"/>
                          </a:solidFill>
                          <a:effectLst/>
                          <a:latin typeface="Arial" panose="020B0604020202020204" pitchFamily="34" charset="0"/>
                          <a:cs typeface="Arial" panose="020B0604020202020204" pitchFamily="34" charset="0"/>
                        </a:rPr>
                        <a:t>G</a:t>
                      </a:r>
                      <a:r>
                        <a:rPr lang="en-GB" sz="2000" dirty="0">
                          <a:solidFill>
                            <a:srgbClr val="7030A0"/>
                          </a:solidFill>
                          <a:effectLst/>
                          <a:latin typeface="Arial" panose="020B0604020202020204" pitchFamily="34" charset="0"/>
                          <a:cs typeface="Arial" panose="020B0604020202020204" pitchFamily="34" charset="0"/>
                        </a:rPr>
                        <a:t>rowing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Happy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Healthy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Confident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1300621">
                <a:tc>
                  <a:txBody>
                    <a:bodyPr/>
                    <a:lstStyle/>
                    <a:p>
                      <a:pPr>
                        <a:lnSpc>
                          <a:spcPct val="107000"/>
                        </a:lnSpc>
                        <a:spcAft>
                          <a:spcPts val="0"/>
                        </a:spcAft>
                      </a:pPr>
                      <a:r>
                        <a:rPr lang="en-GB" sz="2000" dirty="0">
                          <a:solidFill>
                            <a:srgbClr val="006600"/>
                          </a:solidFill>
                          <a:effectLst/>
                          <a:latin typeface="Arial" panose="020B0604020202020204" pitchFamily="34" charset="0"/>
                          <a:cs typeface="Arial" panose="020B0604020202020204" pitchFamily="34" charset="0"/>
                        </a:rPr>
                        <a:t>S</a:t>
                      </a:r>
                      <a:r>
                        <a:rPr lang="en-GB" sz="2000" dirty="0">
                          <a:solidFill>
                            <a:srgbClr val="7030A0"/>
                          </a:solidFill>
                          <a:effectLst/>
                          <a:latin typeface="Arial" panose="020B0604020202020204" pitchFamily="34" charset="0"/>
                          <a:cs typeface="Arial" panose="020B0604020202020204" pitchFamily="34" charset="0"/>
                        </a:rPr>
                        <a:t>ucceeding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Aspire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Achieve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Explore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bl>
          </a:graphicData>
        </a:graphic>
      </p:graphicFrame>
    </p:spTree>
    <p:extLst>
      <p:ext uri="{BB962C8B-B14F-4D97-AF65-F5344CB8AC3E}">
        <p14:creationId xmlns:p14="http://schemas.microsoft.com/office/powerpoint/2010/main" val="204013154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9" y="956975"/>
            <a:ext cx="8420100" cy="928688"/>
          </a:xfrm>
        </p:spPr>
        <p:txBody>
          <a:bodyPr/>
          <a:lstStyle/>
          <a:p>
            <a:pPr algn="ctr"/>
            <a:r>
              <a:rPr lang="en-GB" b="1">
                <a:latin typeface="Century Gothic" panose="020B0502020202020204" pitchFamily="34" charset="0"/>
              </a:rPr>
              <a:t>School College Links Courses</a:t>
            </a:r>
          </a:p>
        </p:txBody>
      </p:sp>
      <p:sp>
        <p:nvSpPr>
          <p:cNvPr id="3" name="Content Placeholder 2"/>
          <p:cNvSpPr>
            <a:spLocks noGrp="1"/>
          </p:cNvSpPr>
          <p:nvPr>
            <p:ph idx="1"/>
          </p:nvPr>
        </p:nvSpPr>
        <p:spPr>
          <a:xfrm>
            <a:off x="1222772" y="1885663"/>
            <a:ext cx="7646194" cy="3343275"/>
          </a:xfrm>
        </p:spPr>
        <p:txBody>
          <a:bodyPr/>
          <a:lstStyle/>
          <a:p>
            <a:r>
              <a:rPr lang="en-GB" sz="1950">
                <a:solidFill>
                  <a:srgbClr val="7030A0"/>
                </a:solidFill>
                <a:latin typeface="Century Gothic" panose="020B0502020202020204" pitchFamily="34" charset="0"/>
                <a:ea typeface="ＭＳ Ｐゴシック" charset="-128"/>
                <a:cs typeface="ＭＳ Ｐゴシック" charset="-128"/>
              </a:rPr>
              <a:t>Study at School and College</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Develop resilience and confidence</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Enhance personal statement or CV</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Develop skills and knowledge for employment</a:t>
            </a:r>
          </a:p>
        </p:txBody>
      </p:sp>
    </p:spTree>
    <p:extLst>
      <p:ext uri="{BB962C8B-B14F-4D97-AF65-F5344CB8AC3E}">
        <p14:creationId xmlns:p14="http://schemas.microsoft.com/office/powerpoint/2010/main" val="9129155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School College Links </a:t>
            </a:r>
          </a:p>
        </p:txBody>
      </p:sp>
      <p:sp>
        <p:nvSpPr>
          <p:cNvPr id="3" name="Content Placeholder 2"/>
          <p:cNvSpPr>
            <a:spLocks noGrp="1"/>
          </p:cNvSpPr>
          <p:nvPr>
            <p:ph idx="1"/>
          </p:nvPr>
        </p:nvSpPr>
        <p:spPr>
          <a:xfrm>
            <a:off x="1143170" y="1754538"/>
            <a:ext cx="7619660" cy="3365439"/>
          </a:xfrm>
        </p:spPr>
        <p:txBody>
          <a:bodyPr/>
          <a:lstStyle/>
          <a:p>
            <a:r>
              <a:rPr lang="en-GB" sz="1950">
                <a:solidFill>
                  <a:srgbClr val="7030A0"/>
                </a:solidFill>
                <a:latin typeface="Century Gothic" panose="020B0502020202020204" pitchFamily="34" charset="0"/>
                <a:ea typeface="ＭＳ Ｐゴシック" charset="-128"/>
                <a:cs typeface="ＭＳ Ｐゴシック" charset="-128"/>
              </a:rPr>
              <a:t>When being taught by a College lecturer young people will be treated like a College student.</a:t>
            </a:r>
          </a:p>
          <a:p>
            <a:r>
              <a:rPr lang="en-GB" sz="1950">
                <a:solidFill>
                  <a:srgbClr val="7030A0"/>
                </a:solidFill>
                <a:latin typeface="Century Gothic" panose="020B0502020202020204" pitchFamily="34" charset="0"/>
                <a:ea typeface="ＭＳ Ｐゴシック" charset="-128"/>
                <a:cs typeface="ＭＳ Ｐゴシック" charset="-128"/>
              </a:rPr>
              <a:t>College is an adult learning environment and we expect the same adult behaviour of school pupils as we do of our full time students.</a:t>
            </a:r>
          </a:p>
          <a:p>
            <a:r>
              <a:rPr lang="en-GB" sz="1950">
                <a:solidFill>
                  <a:srgbClr val="7030A0"/>
                </a:solidFill>
                <a:latin typeface="Century Gothic" panose="020B0502020202020204" pitchFamily="34" charset="0"/>
                <a:ea typeface="ＭＳ Ｐゴシック" charset="-128"/>
                <a:cs typeface="ＭＳ Ｐゴシック" charset="-128"/>
              </a:rPr>
              <a:t>College courses can mean missing some school classes – so additional commitment to catching up on missed work is essential</a:t>
            </a:r>
          </a:p>
          <a:p>
            <a:r>
              <a:rPr lang="en-GB" sz="1950">
                <a:solidFill>
                  <a:srgbClr val="7030A0"/>
                </a:solidFill>
                <a:latin typeface="Century Gothic" panose="020B0502020202020204" pitchFamily="34" charset="0"/>
                <a:ea typeface="ＭＳ Ｐゴシック" charset="-128"/>
                <a:cs typeface="ＭＳ Ｐゴシック" charset="-128"/>
              </a:rPr>
              <a:t>When attending a College course we expect pupils to behave as though they are arriving at work – on time and well prepared</a:t>
            </a:r>
          </a:p>
        </p:txBody>
      </p:sp>
    </p:spTree>
    <p:extLst>
      <p:ext uri="{BB962C8B-B14F-4D97-AF65-F5344CB8AC3E}">
        <p14:creationId xmlns:p14="http://schemas.microsoft.com/office/powerpoint/2010/main" val="39190510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School College Links Courses</a:t>
            </a:r>
          </a:p>
        </p:txBody>
      </p:sp>
      <p:sp>
        <p:nvSpPr>
          <p:cNvPr id="3" name="Content Placeholder 2"/>
          <p:cNvSpPr>
            <a:spLocks noGrp="1"/>
          </p:cNvSpPr>
          <p:nvPr>
            <p:ph idx="1"/>
          </p:nvPr>
        </p:nvSpPr>
        <p:spPr>
          <a:xfrm>
            <a:off x="1255940" y="1762584"/>
            <a:ext cx="7394121" cy="3466354"/>
          </a:xfrm>
        </p:spPr>
        <p:txBody>
          <a:bodyPr/>
          <a:lstStyle/>
          <a:p>
            <a:r>
              <a:rPr lang="en-GB" sz="1950">
                <a:ea typeface="ＭＳ Ｐゴシック" charset="-128"/>
                <a:cs typeface="ＭＳ Ｐゴシック" charset="-128"/>
              </a:rPr>
              <a:t> </a:t>
            </a:r>
            <a:r>
              <a:rPr lang="en-GB" sz="1950">
                <a:solidFill>
                  <a:srgbClr val="7030A0"/>
                </a:solidFill>
                <a:latin typeface="Century Gothic" panose="020B0502020202020204" pitchFamily="34" charset="0"/>
                <a:ea typeface="ＭＳ Ｐゴシック" charset="-128"/>
                <a:cs typeface="ＭＳ Ｐゴシック" charset="-128"/>
              </a:rPr>
              <a:t>College staff will report on pupil attendance, behaviour and progress to school</a:t>
            </a:r>
          </a:p>
          <a:p>
            <a:r>
              <a:rPr lang="en-GB" sz="1950">
                <a:solidFill>
                  <a:srgbClr val="7030A0"/>
                </a:solidFill>
                <a:latin typeface="Century Gothic" panose="020B0502020202020204" pitchFamily="34" charset="0"/>
                <a:ea typeface="ＭＳ Ｐゴシック" charset="-128"/>
                <a:cs typeface="ＭＳ Ｐゴシック" charset="-128"/>
              </a:rPr>
              <a:t>A written progress report for school and parents will be prepared twice a year</a:t>
            </a:r>
          </a:p>
          <a:p>
            <a:r>
              <a:rPr lang="en-GB" sz="1950">
                <a:solidFill>
                  <a:srgbClr val="7030A0"/>
                </a:solidFill>
                <a:latin typeface="Century Gothic" panose="020B0502020202020204" pitchFamily="34" charset="0"/>
                <a:ea typeface="ＭＳ Ｐゴシック" charset="-128"/>
                <a:cs typeface="ＭＳ Ｐゴシック" charset="-128"/>
              </a:rPr>
              <a:t>Courses are certificated and support progression to further study, modern apprenticeships, training or employment.</a:t>
            </a:r>
          </a:p>
          <a:p>
            <a:r>
              <a:rPr lang="en-US" sz="1950">
                <a:solidFill>
                  <a:srgbClr val="7030A0"/>
                </a:solidFill>
                <a:latin typeface="Century Gothic" panose="020B0502020202020204" pitchFamily="34" charset="0"/>
              </a:rPr>
              <a:t>Courses support pupils in developing key skills identified by employers as essential for entering the workplace</a:t>
            </a:r>
          </a:p>
        </p:txBody>
      </p:sp>
    </p:spTree>
    <p:extLst>
      <p:ext uri="{BB962C8B-B14F-4D97-AF65-F5344CB8AC3E}">
        <p14:creationId xmlns:p14="http://schemas.microsoft.com/office/powerpoint/2010/main" val="13518211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Subject Areas include:</a:t>
            </a:r>
          </a:p>
        </p:txBody>
      </p:sp>
      <p:sp>
        <p:nvSpPr>
          <p:cNvPr id="3" name="Content Placeholder 2"/>
          <p:cNvSpPr>
            <a:spLocks noGrp="1"/>
          </p:cNvSpPr>
          <p:nvPr>
            <p:ph idx="1"/>
          </p:nvPr>
        </p:nvSpPr>
        <p:spPr>
          <a:xfrm>
            <a:off x="1255940" y="1762584"/>
            <a:ext cx="7394121" cy="3466354"/>
          </a:xfrm>
        </p:spPr>
        <p:txBody>
          <a:bodyPr numCol="2"/>
          <a:lstStyle/>
          <a:p>
            <a:r>
              <a:rPr lang="en-US" sz="1950">
                <a:solidFill>
                  <a:srgbClr val="7030A0"/>
                </a:solidFill>
                <a:latin typeface="Century Gothic" panose="020B0502020202020204" pitchFamily="34" charset="0"/>
              </a:rPr>
              <a:t>Digital Media</a:t>
            </a:r>
          </a:p>
          <a:p>
            <a:r>
              <a:rPr lang="en-US" sz="1950">
                <a:solidFill>
                  <a:srgbClr val="7030A0"/>
                </a:solidFill>
                <a:latin typeface="Century Gothic" panose="020B0502020202020204" pitchFamily="34" charset="0"/>
              </a:rPr>
              <a:t>Civil Engineering</a:t>
            </a:r>
          </a:p>
          <a:p>
            <a:r>
              <a:rPr lang="en-US" sz="1950">
                <a:solidFill>
                  <a:srgbClr val="7030A0"/>
                </a:solidFill>
                <a:latin typeface="Century Gothic" panose="020B0502020202020204" pitchFamily="34" charset="0"/>
              </a:rPr>
              <a:t>Construction</a:t>
            </a:r>
          </a:p>
          <a:p>
            <a:r>
              <a:rPr lang="en-US" sz="1950">
                <a:solidFill>
                  <a:srgbClr val="7030A0"/>
                </a:solidFill>
                <a:latin typeface="Century Gothic" panose="020B0502020202020204" pitchFamily="34" charset="0"/>
              </a:rPr>
              <a:t>Automotive</a:t>
            </a:r>
          </a:p>
          <a:p>
            <a:r>
              <a:rPr lang="en-US" sz="1950">
                <a:solidFill>
                  <a:srgbClr val="7030A0"/>
                </a:solidFill>
                <a:latin typeface="Century Gothic" panose="020B0502020202020204" pitchFamily="34" charset="0"/>
              </a:rPr>
              <a:t>Early Education and Childcare</a:t>
            </a:r>
          </a:p>
          <a:p>
            <a:r>
              <a:rPr lang="en-US" sz="1950">
                <a:solidFill>
                  <a:srgbClr val="7030A0"/>
                </a:solidFill>
                <a:latin typeface="Century Gothic" panose="020B0502020202020204" pitchFamily="34" charset="0"/>
              </a:rPr>
              <a:t>Health Sector</a:t>
            </a:r>
          </a:p>
          <a:p>
            <a:r>
              <a:rPr lang="en-US" sz="1950">
                <a:solidFill>
                  <a:srgbClr val="7030A0"/>
                </a:solidFill>
                <a:latin typeface="Century Gothic" panose="020B0502020202020204" pitchFamily="34" charset="0"/>
              </a:rPr>
              <a:t>Computing</a:t>
            </a:r>
          </a:p>
          <a:p>
            <a:r>
              <a:rPr lang="en-US" sz="1950">
                <a:solidFill>
                  <a:srgbClr val="7030A0"/>
                </a:solidFill>
                <a:latin typeface="Century Gothic" panose="020B0502020202020204" pitchFamily="34" charset="0"/>
              </a:rPr>
              <a:t>Sport</a:t>
            </a:r>
          </a:p>
          <a:p>
            <a:r>
              <a:rPr lang="en-US" sz="1950">
                <a:solidFill>
                  <a:srgbClr val="7030A0"/>
                </a:solidFill>
                <a:latin typeface="Century Gothic" panose="020B0502020202020204" pitchFamily="34" charset="0"/>
              </a:rPr>
              <a:t>Hospitality</a:t>
            </a:r>
          </a:p>
          <a:p>
            <a:r>
              <a:rPr lang="en-US" sz="1950">
                <a:solidFill>
                  <a:srgbClr val="7030A0"/>
                </a:solidFill>
                <a:latin typeface="Century Gothic"/>
              </a:rPr>
              <a:t>Photography</a:t>
            </a:r>
          </a:p>
          <a:p>
            <a:r>
              <a:rPr lang="en-US" sz="1950">
                <a:solidFill>
                  <a:srgbClr val="7030A0"/>
                </a:solidFill>
                <a:latin typeface="Century Gothic" panose="020B0502020202020204" pitchFamily="34" charset="0"/>
              </a:rPr>
              <a:t>Travel and Tourism</a:t>
            </a:r>
          </a:p>
          <a:p>
            <a:r>
              <a:rPr lang="en-US" sz="1950">
                <a:solidFill>
                  <a:srgbClr val="7030A0"/>
                </a:solidFill>
                <a:latin typeface="Century Gothic"/>
              </a:rPr>
              <a:t>Politics</a:t>
            </a:r>
            <a:endParaRPr lang="en-US" sz="1950">
              <a:solidFill>
                <a:srgbClr val="7030A0"/>
              </a:solidFill>
              <a:latin typeface="Century Gothic" panose="020B0502020202020204" pitchFamily="34" charset="0"/>
            </a:endParaRPr>
          </a:p>
          <a:p>
            <a:r>
              <a:rPr lang="en-US" sz="1950">
                <a:solidFill>
                  <a:srgbClr val="7030A0"/>
                </a:solidFill>
                <a:latin typeface="Century Gothic" panose="020B0502020202020204" pitchFamily="34" charset="0"/>
              </a:rPr>
              <a:t>Psychology</a:t>
            </a:r>
          </a:p>
          <a:p>
            <a:r>
              <a:rPr lang="en-US" sz="1950">
                <a:solidFill>
                  <a:srgbClr val="7030A0"/>
                </a:solidFill>
                <a:latin typeface="Century Gothic" panose="020B0502020202020204" pitchFamily="34" charset="0"/>
              </a:rPr>
              <a:t>Engineering</a:t>
            </a:r>
          </a:p>
          <a:p>
            <a:r>
              <a:rPr lang="en-US" sz="1950">
                <a:solidFill>
                  <a:srgbClr val="7030A0"/>
                </a:solidFill>
                <a:latin typeface="Century Gothic" panose="020B0502020202020204" pitchFamily="34" charset="0"/>
              </a:rPr>
              <a:t>Accountancy</a:t>
            </a:r>
          </a:p>
          <a:p>
            <a:r>
              <a:rPr lang="en-US" sz="1950">
                <a:solidFill>
                  <a:srgbClr val="7030A0"/>
                </a:solidFill>
                <a:latin typeface="Century Gothic" panose="020B0502020202020204" pitchFamily="34" charset="0"/>
              </a:rPr>
              <a:t>Laboratory Science</a:t>
            </a:r>
          </a:p>
          <a:p>
            <a:r>
              <a:rPr lang="en-US" sz="1950">
                <a:solidFill>
                  <a:srgbClr val="7030A0"/>
                </a:solidFill>
                <a:latin typeface="Century Gothic" panose="020B0502020202020204" pitchFamily="34" charset="0"/>
              </a:rPr>
              <a:t>Beauty Therapy</a:t>
            </a:r>
          </a:p>
          <a:p>
            <a:r>
              <a:rPr lang="en-US" sz="1950">
                <a:solidFill>
                  <a:srgbClr val="7030A0"/>
                </a:solidFill>
                <a:latin typeface="Century Gothic" panose="020B0502020202020204" pitchFamily="34" charset="0"/>
              </a:rPr>
              <a:t>Maritime</a:t>
            </a:r>
          </a:p>
          <a:p>
            <a:r>
              <a:rPr lang="en-US" sz="1950">
                <a:solidFill>
                  <a:srgbClr val="7030A0"/>
                </a:solidFill>
                <a:latin typeface="Century Gothic"/>
              </a:rPr>
              <a:t>Technical Theatre</a:t>
            </a:r>
            <a:endParaRPr lang="en-US" sz="195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24552487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Qualifications include:</a:t>
            </a:r>
          </a:p>
        </p:txBody>
      </p:sp>
      <p:sp>
        <p:nvSpPr>
          <p:cNvPr id="3" name="Content Placeholder 2"/>
          <p:cNvSpPr>
            <a:spLocks noGrp="1"/>
          </p:cNvSpPr>
          <p:nvPr>
            <p:ph idx="1"/>
          </p:nvPr>
        </p:nvSpPr>
        <p:spPr>
          <a:xfrm>
            <a:off x="1255940" y="1762584"/>
            <a:ext cx="7394121" cy="3466354"/>
          </a:xfrm>
        </p:spPr>
        <p:txBody>
          <a:bodyPr numCol="1"/>
          <a:lstStyle/>
          <a:p>
            <a:r>
              <a:rPr lang="en-US" sz="1950">
                <a:solidFill>
                  <a:srgbClr val="7030A0"/>
                </a:solidFill>
                <a:latin typeface="Century Gothic" panose="020B0502020202020204" pitchFamily="34" charset="0"/>
              </a:rPr>
              <a:t>SQA N5’s and </a:t>
            </a:r>
            <a:r>
              <a:rPr lang="en-US" sz="1950" err="1">
                <a:solidFill>
                  <a:srgbClr val="7030A0"/>
                </a:solidFill>
                <a:latin typeface="Century Gothic" panose="020B0502020202020204" pitchFamily="34" charset="0"/>
              </a:rPr>
              <a:t>Highers</a:t>
            </a:r>
            <a:endParaRPr lang="en-US" sz="1950">
              <a:solidFill>
                <a:srgbClr val="7030A0"/>
              </a:solidFill>
              <a:latin typeface="Century Gothic" panose="020B0502020202020204" pitchFamily="34" charset="0"/>
            </a:endParaRPr>
          </a:p>
          <a:p>
            <a:r>
              <a:rPr lang="en-US" sz="1950">
                <a:solidFill>
                  <a:srgbClr val="7030A0"/>
                </a:solidFill>
                <a:latin typeface="Century Gothic" panose="020B0502020202020204" pitchFamily="34" charset="0"/>
              </a:rPr>
              <a:t>Skills for Work at N4 and N5</a:t>
            </a:r>
          </a:p>
          <a:p>
            <a:r>
              <a:rPr lang="en-US" sz="1950">
                <a:solidFill>
                  <a:srgbClr val="7030A0"/>
                </a:solidFill>
                <a:latin typeface="Century Gothic" panose="020B0502020202020204" pitchFamily="34" charset="0"/>
              </a:rPr>
              <a:t>City and Guilds Awards</a:t>
            </a:r>
          </a:p>
          <a:p>
            <a:r>
              <a:rPr lang="en-US" sz="1950">
                <a:solidFill>
                  <a:srgbClr val="7030A0"/>
                </a:solidFill>
                <a:latin typeface="Century Gothic" panose="020B0502020202020204" pitchFamily="34" charset="0"/>
              </a:rPr>
              <a:t>National Progression Awards</a:t>
            </a:r>
          </a:p>
          <a:p>
            <a:r>
              <a:rPr lang="en-US" sz="1950">
                <a:solidFill>
                  <a:srgbClr val="7030A0"/>
                </a:solidFill>
                <a:latin typeface="Century Gothic" panose="020B0502020202020204" pitchFamily="34" charset="0"/>
              </a:rPr>
              <a:t>Foundation Apprenticeships</a:t>
            </a:r>
          </a:p>
          <a:p>
            <a:r>
              <a:rPr lang="en-US" sz="1950">
                <a:solidFill>
                  <a:srgbClr val="7030A0"/>
                </a:solidFill>
                <a:latin typeface="Century Gothic" panose="020B0502020202020204" pitchFamily="34" charset="0"/>
              </a:rPr>
              <a:t>Professional Development Awards</a:t>
            </a:r>
          </a:p>
          <a:p>
            <a:r>
              <a:rPr lang="en-US" sz="1950">
                <a:solidFill>
                  <a:srgbClr val="7030A0"/>
                </a:solidFill>
                <a:latin typeface="Century Gothic" panose="020B0502020202020204" pitchFamily="34" charset="0"/>
              </a:rPr>
              <a:t>College Certificates</a:t>
            </a:r>
          </a:p>
        </p:txBody>
      </p:sp>
    </p:spTree>
    <p:extLst>
      <p:ext uri="{BB962C8B-B14F-4D97-AF65-F5344CB8AC3E}">
        <p14:creationId xmlns:p14="http://schemas.microsoft.com/office/powerpoint/2010/main" val="29288112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t>What is a Foundation Apprenticeship?</a:t>
            </a:r>
            <a:endParaRPr lang="en-US"/>
          </a:p>
        </p:txBody>
      </p:sp>
      <p:sp>
        <p:nvSpPr>
          <p:cNvPr id="3" name="Content Placeholder 2"/>
          <p:cNvSpPr>
            <a:spLocks noGrp="1"/>
          </p:cNvSpPr>
          <p:nvPr>
            <p:ph idx="1"/>
          </p:nvPr>
        </p:nvSpPr>
        <p:spPr/>
        <p:txBody>
          <a:bodyPr/>
          <a:lstStyle/>
          <a:p>
            <a:r>
              <a:rPr lang="en-GB" sz="1625">
                <a:solidFill>
                  <a:srgbClr val="7030A0"/>
                </a:solidFill>
                <a:latin typeface="Century Gothic"/>
              </a:rPr>
              <a:t>Foundation apprenticeships are delivered whilst pupils are still at school</a:t>
            </a:r>
          </a:p>
          <a:p>
            <a:r>
              <a:rPr lang="en-GB" sz="1625">
                <a:solidFill>
                  <a:srgbClr val="7030A0"/>
                </a:solidFill>
                <a:latin typeface="Century Gothic"/>
              </a:rPr>
              <a:t>Qualification obtained through a blend of learning with a training provider, work based learning and work experience</a:t>
            </a:r>
          </a:p>
          <a:p>
            <a:r>
              <a:rPr lang="en-GB" sz="1625">
                <a:solidFill>
                  <a:srgbClr val="7030A0"/>
                </a:solidFill>
                <a:latin typeface="Century Gothic" panose="020B0502020202020204" pitchFamily="34" charset="0"/>
              </a:rPr>
              <a:t>Taken as one of S5 subjects and achieved over two years – Equivalent to a Higher.</a:t>
            </a:r>
          </a:p>
          <a:p>
            <a:r>
              <a:rPr lang="en-GB" sz="1625">
                <a:solidFill>
                  <a:srgbClr val="7030A0"/>
                </a:solidFill>
                <a:latin typeface="Century Gothic"/>
              </a:rPr>
              <a:t>1</a:t>
            </a:r>
            <a:r>
              <a:rPr lang="en-GB" sz="1625" baseline="30000">
                <a:solidFill>
                  <a:srgbClr val="7030A0"/>
                </a:solidFill>
                <a:latin typeface="Century Gothic"/>
              </a:rPr>
              <a:t>st</a:t>
            </a:r>
            <a:r>
              <a:rPr lang="en-GB" sz="1625">
                <a:solidFill>
                  <a:srgbClr val="7030A0"/>
                </a:solidFill>
                <a:latin typeface="Century Gothic"/>
              </a:rPr>
              <a:t> year one day per week or two half days spent in college (can be delivered in schools)</a:t>
            </a:r>
          </a:p>
          <a:p>
            <a:r>
              <a:rPr lang="en-GB" sz="1625">
                <a:solidFill>
                  <a:srgbClr val="7030A0"/>
                </a:solidFill>
                <a:latin typeface="Century Gothic" panose="020B0502020202020204" pitchFamily="34" charset="0"/>
              </a:rPr>
              <a:t>2</a:t>
            </a:r>
            <a:r>
              <a:rPr lang="en-GB" sz="1625" baseline="30000">
                <a:solidFill>
                  <a:srgbClr val="7030A0"/>
                </a:solidFill>
                <a:latin typeface="Century Gothic" panose="020B0502020202020204" pitchFamily="34" charset="0"/>
              </a:rPr>
              <a:t>nd</a:t>
            </a:r>
            <a:r>
              <a:rPr lang="en-GB" sz="1625">
                <a:solidFill>
                  <a:srgbClr val="7030A0"/>
                </a:solidFill>
                <a:latin typeface="Century Gothic" panose="020B0502020202020204" pitchFamily="34" charset="0"/>
              </a:rPr>
              <a:t> year one day per week in work placement to complete SVQ vocational units</a:t>
            </a:r>
          </a:p>
          <a:p>
            <a:r>
              <a:rPr lang="en-GB" sz="1625">
                <a:solidFill>
                  <a:srgbClr val="7030A0"/>
                </a:solidFill>
                <a:latin typeface="Century Gothic"/>
              </a:rPr>
              <a:t>Some Frameworks are available in shorter delivery models but this would involve equivalent of 2 days per week out of school</a:t>
            </a:r>
          </a:p>
          <a:p>
            <a:pPr marL="0" indent="0">
              <a:buNone/>
            </a:pPr>
            <a:endParaRPr lang="en-GB">
              <a:latin typeface="Century Gothic" panose="020B0502020202020204" pitchFamily="34" charset="0"/>
            </a:endParaRPr>
          </a:p>
        </p:txBody>
      </p:sp>
    </p:spTree>
    <p:extLst>
      <p:ext uri="{BB962C8B-B14F-4D97-AF65-F5344CB8AC3E}">
        <p14:creationId xmlns:p14="http://schemas.microsoft.com/office/powerpoint/2010/main" val="38935347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2" y="833896"/>
            <a:ext cx="6315075" cy="928688"/>
          </a:xfrm>
        </p:spPr>
        <p:txBody>
          <a:bodyPr/>
          <a:lstStyle/>
          <a:p>
            <a:pPr algn="ctr"/>
            <a:r>
              <a:rPr lang="en-GB" b="1">
                <a:latin typeface="Century Gothic" panose="020B0502020202020204" pitchFamily="34" charset="0"/>
              </a:rPr>
              <a:t>Benefits of a Foundation Apprenticeship</a:t>
            </a:r>
          </a:p>
        </p:txBody>
      </p:sp>
      <p:sp>
        <p:nvSpPr>
          <p:cNvPr id="3" name="Content Placeholder 2"/>
          <p:cNvSpPr>
            <a:spLocks noGrp="1"/>
          </p:cNvSpPr>
          <p:nvPr>
            <p:ph idx="1"/>
          </p:nvPr>
        </p:nvSpPr>
        <p:spPr>
          <a:xfrm>
            <a:off x="1305076" y="2244125"/>
            <a:ext cx="7344985" cy="2984813"/>
          </a:xfrm>
        </p:spPr>
        <p:txBody>
          <a:bodyPr/>
          <a:lstStyle/>
          <a:p>
            <a:r>
              <a:rPr lang="en-US" sz="1950">
                <a:solidFill>
                  <a:srgbClr val="7030A0"/>
                </a:solidFill>
                <a:latin typeface="Century Gothic" panose="020B0502020202020204" pitchFamily="34" charset="0"/>
                <a:ea typeface="ＭＳ Ｐゴシック" charset="-128"/>
                <a:cs typeface="ＭＳ Ｐゴシック" charset="-128"/>
              </a:rPr>
              <a:t>Stand out from the crowd</a:t>
            </a:r>
          </a:p>
          <a:p>
            <a:r>
              <a:rPr lang="en-US" sz="1950">
                <a:solidFill>
                  <a:srgbClr val="7030A0"/>
                </a:solidFill>
                <a:latin typeface="Century Gothic" panose="020B0502020202020204" pitchFamily="34" charset="0"/>
                <a:ea typeface="ＭＳ Ｐゴシック" charset="-128"/>
                <a:cs typeface="ＭＳ Ｐゴシック" charset="-128"/>
              </a:rPr>
              <a:t>Get a head start in a Modern Apprenticeship</a:t>
            </a:r>
          </a:p>
          <a:p>
            <a:r>
              <a:rPr lang="en-US" sz="1950">
                <a:solidFill>
                  <a:srgbClr val="7030A0"/>
                </a:solidFill>
                <a:latin typeface="Century Gothic" panose="020B0502020202020204" pitchFamily="34" charset="0"/>
                <a:ea typeface="ＭＳ Ｐゴシック" charset="-128"/>
                <a:cs typeface="ＭＳ Ｐゴシック" charset="-128"/>
              </a:rPr>
              <a:t>Employees are more productive quicker</a:t>
            </a:r>
          </a:p>
          <a:p>
            <a:r>
              <a:rPr lang="en-US" sz="1950">
                <a:solidFill>
                  <a:srgbClr val="7030A0"/>
                </a:solidFill>
                <a:latin typeface="Century Gothic" panose="020B0502020202020204" pitchFamily="34" charset="0"/>
                <a:ea typeface="ＭＳ Ｐゴシック" charset="-128"/>
                <a:cs typeface="ＭＳ Ｐゴシック" charset="-128"/>
              </a:rPr>
              <a:t>Pupils gain industry relevant qualifications that support progression to work, College or University</a:t>
            </a:r>
          </a:p>
          <a:p>
            <a:r>
              <a:rPr lang="en-US" sz="1950">
                <a:solidFill>
                  <a:srgbClr val="7030A0"/>
                </a:solidFill>
                <a:latin typeface="Century Gothic" panose="020B0502020202020204" pitchFamily="34" charset="0"/>
                <a:ea typeface="ＭＳ Ｐゴシック" charset="-128"/>
                <a:cs typeface="ＭＳ Ｐゴシック" charset="-128"/>
              </a:rPr>
              <a:t>Early skills development gives pupils a step up on the career ladder</a:t>
            </a:r>
          </a:p>
        </p:txBody>
      </p:sp>
    </p:spTree>
    <p:extLst>
      <p:ext uri="{BB962C8B-B14F-4D97-AF65-F5344CB8AC3E}">
        <p14:creationId xmlns:p14="http://schemas.microsoft.com/office/powerpoint/2010/main" val="41069479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latin typeface="Century Gothic"/>
              </a:rPr>
              <a:t>Foundation Apprenticeship Frameworks</a:t>
            </a:r>
            <a:endParaRPr lang="en-US" b="1">
              <a:latin typeface="Century Gothic"/>
            </a:endParaRPr>
          </a:p>
        </p:txBody>
      </p:sp>
      <p:sp>
        <p:nvSpPr>
          <p:cNvPr id="3" name="Content Placeholder 2"/>
          <p:cNvSpPr>
            <a:spLocks noGrp="1"/>
          </p:cNvSpPr>
          <p:nvPr>
            <p:ph sz="half" idx="1"/>
          </p:nvPr>
        </p:nvSpPr>
        <p:spPr/>
        <p:txBody>
          <a:bodyPr/>
          <a:lstStyle/>
          <a:p>
            <a:r>
              <a:rPr lang="en-GB" sz="1950">
                <a:solidFill>
                  <a:srgbClr val="7030A0"/>
                </a:solidFill>
                <a:latin typeface="Century Gothic" panose="020B0502020202020204" pitchFamily="34" charset="0"/>
              </a:rPr>
              <a:t>Engineering</a:t>
            </a:r>
          </a:p>
          <a:p>
            <a:r>
              <a:rPr lang="en-GB" sz="1950">
                <a:solidFill>
                  <a:srgbClr val="7030A0"/>
                </a:solidFill>
                <a:latin typeface="Century Gothic" panose="020B0502020202020204" pitchFamily="34" charset="0"/>
              </a:rPr>
              <a:t>Civil Engineering</a:t>
            </a:r>
          </a:p>
          <a:p>
            <a:r>
              <a:rPr lang="en-GB" sz="1950">
                <a:solidFill>
                  <a:srgbClr val="7030A0"/>
                </a:solidFill>
                <a:latin typeface="Century Gothic" panose="020B0502020202020204" pitchFamily="34" charset="0"/>
              </a:rPr>
              <a:t>IT Hardware/System Support</a:t>
            </a:r>
          </a:p>
          <a:p>
            <a:r>
              <a:rPr lang="en-GB" sz="1950">
                <a:solidFill>
                  <a:srgbClr val="7030A0"/>
                </a:solidFill>
                <a:latin typeface="Century Gothic" panose="020B0502020202020204" pitchFamily="34" charset="0"/>
              </a:rPr>
              <a:t>IT Software</a:t>
            </a:r>
          </a:p>
          <a:p>
            <a:r>
              <a:rPr lang="en-GB" sz="1950">
                <a:solidFill>
                  <a:srgbClr val="7030A0"/>
                </a:solidFill>
                <a:latin typeface="Century Gothic" panose="020B0502020202020204" pitchFamily="34" charset="0"/>
              </a:rPr>
              <a:t>Creative and Digital Media</a:t>
            </a:r>
          </a:p>
          <a:p>
            <a:r>
              <a:rPr lang="en-GB" sz="1950">
                <a:solidFill>
                  <a:srgbClr val="7030A0"/>
                </a:solidFill>
                <a:latin typeface="Century Gothic" panose="020B0502020202020204" pitchFamily="34" charset="0"/>
              </a:rPr>
              <a:t>Scientific Technologies (Lab Skills)</a:t>
            </a:r>
          </a:p>
          <a:p>
            <a:r>
              <a:rPr lang="en-GB" sz="1950">
                <a:solidFill>
                  <a:srgbClr val="7030A0"/>
                </a:solidFill>
                <a:latin typeface="Century Gothic" panose="020B0502020202020204" pitchFamily="34" charset="0"/>
              </a:rPr>
              <a:t>Food and Drink Technologies</a:t>
            </a:r>
          </a:p>
        </p:txBody>
      </p:sp>
      <p:sp>
        <p:nvSpPr>
          <p:cNvPr id="4" name="Content Placeholder 3"/>
          <p:cNvSpPr>
            <a:spLocks noGrp="1"/>
          </p:cNvSpPr>
          <p:nvPr>
            <p:ph sz="half" idx="2"/>
          </p:nvPr>
        </p:nvSpPr>
        <p:spPr/>
        <p:txBody>
          <a:bodyPr/>
          <a:lstStyle/>
          <a:p>
            <a:r>
              <a:rPr lang="en-GB" sz="1950">
                <a:solidFill>
                  <a:srgbClr val="7030A0"/>
                </a:solidFill>
                <a:latin typeface="Century Gothic"/>
              </a:rPr>
              <a:t>Social Care and Healthcare*</a:t>
            </a:r>
            <a:endParaRPr lang="en-GB" sz="1950">
              <a:solidFill>
                <a:srgbClr val="7030A0"/>
              </a:solidFill>
              <a:latin typeface="Century Gothic" panose="020B0502020202020204" pitchFamily="34" charset="0"/>
            </a:endParaRPr>
          </a:p>
          <a:p>
            <a:r>
              <a:rPr lang="en-GB" sz="1950">
                <a:solidFill>
                  <a:srgbClr val="7030A0"/>
                </a:solidFill>
                <a:latin typeface="Century Gothic"/>
              </a:rPr>
              <a:t>Social Care – Children and Young People*</a:t>
            </a:r>
            <a:endParaRPr lang="en-GB" sz="1950">
              <a:solidFill>
                <a:srgbClr val="7030A0"/>
              </a:solidFill>
              <a:latin typeface="Century Gothic" panose="020B0502020202020204" pitchFamily="34" charset="0"/>
            </a:endParaRPr>
          </a:p>
          <a:p>
            <a:r>
              <a:rPr lang="en-GB" sz="1950">
                <a:solidFill>
                  <a:srgbClr val="7030A0"/>
                </a:solidFill>
                <a:latin typeface="Century Gothic"/>
              </a:rPr>
              <a:t>Business Skills*</a:t>
            </a:r>
            <a:endParaRPr lang="en-GB" sz="1950">
              <a:solidFill>
                <a:srgbClr val="7030A0"/>
              </a:solidFill>
              <a:latin typeface="Century Gothic" panose="020B0502020202020204" pitchFamily="34" charset="0"/>
            </a:endParaRPr>
          </a:p>
          <a:p>
            <a:r>
              <a:rPr lang="en-GB" sz="1950">
                <a:solidFill>
                  <a:srgbClr val="7030A0"/>
                </a:solidFill>
                <a:latin typeface="Century Gothic"/>
              </a:rPr>
              <a:t>Accountancy*</a:t>
            </a:r>
            <a:endParaRPr lang="en-GB" sz="1950">
              <a:solidFill>
                <a:srgbClr val="7030A0"/>
              </a:solidFill>
              <a:latin typeface="Century Gothic" panose="020B0502020202020204" pitchFamily="34" charset="0"/>
            </a:endParaRPr>
          </a:p>
          <a:p>
            <a:endParaRPr lang="en-GB" sz="1950">
              <a:solidFill>
                <a:srgbClr val="7030A0"/>
              </a:solidFill>
              <a:latin typeface="Century Gothic" panose="020B0502020202020204" pitchFamily="34" charset="0"/>
            </a:endParaRPr>
          </a:p>
          <a:p>
            <a:pPr marL="0" indent="0">
              <a:buNone/>
            </a:pPr>
            <a:r>
              <a:rPr lang="en-GB" sz="1950" b="1">
                <a:solidFill>
                  <a:srgbClr val="7030A0"/>
                </a:solidFill>
                <a:latin typeface="Century Gothic"/>
              </a:rPr>
              <a:t>* Above are available in one year delivery models</a:t>
            </a:r>
          </a:p>
        </p:txBody>
      </p:sp>
    </p:spTree>
    <p:extLst>
      <p:ext uri="{BB962C8B-B14F-4D97-AF65-F5344CB8AC3E}">
        <p14:creationId xmlns:p14="http://schemas.microsoft.com/office/powerpoint/2010/main" val="41018456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t>Contact Us</a:t>
            </a:r>
          </a:p>
        </p:txBody>
      </p:sp>
      <p:sp>
        <p:nvSpPr>
          <p:cNvPr id="3" name="Content Placeholder 2"/>
          <p:cNvSpPr>
            <a:spLocks noGrp="1"/>
          </p:cNvSpPr>
          <p:nvPr>
            <p:ph idx="1"/>
          </p:nvPr>
        </p:nvSpPr>
        <p:spPr>
          <a:xfrm>
            <a:off x="1795463" y="1885663"/>
            <a:ext cx="6315075" cy="3343275"/>
          </a:xfrm>
        </p:spPr>
        <p:txBody>
          <a:bodyPr/>
          <a:lstStyle/>
          <a:p>
            <a:pPr marL="0" indent="0" algn="ctr">
              <a:buNone/>
            </a:pPr>
            <a:endParaRPr lang="en-GB" sz="1950">
              <a:latin typeface="Century Gothic" panose="020B0502020202020204" pitchFamily="34" charset="0"/>
              <a:ea typeface="ＭＳ Ｐゴシック" charset="-128"/>
              <a:cs typeface="ＭＳ Ｐゴシック" charset="-128"/>
            </a:endParaRPr>
          </a:p>
          <a:p>
            <a:pPr marL="0" indent="0" algn="ctr">
              <a:buNone/>
            </a:pPr>
            <a:r>
              <a:rPr lang="en-GB" sz="1950">
                <a:solidFill>
                  <a:srgbClr val="7030A0"/>
                </a:solidFill>
                <a:latin typeface="Century Gothic" panose="020B0502020202020204" pitchFamily="34" charset="0"/>
                <a:ea typeface="ＭＳ Ｐゴシック" charset="-128"/>
                <a:cs typeface="ＭＳ Ｐゴシック" charset="-128"/>
              </a:rPr>
              <a:t>Any queries from pupils or parents can be answered in school by Guidance Staff or please email us at:</a:t>
            </a:r>
          </a:p>
          <a:p>
            <a:pPr marL="0" indent="0" algn="ctr">
              <a:buNone/>
            </a:pPr>
            <a:r>
              <a:rPr lang="en-GB" sz="1950" b="1">
                <a:solidFill>
                  <a:srgbClr val="7030A0"/>
                </a:solidFill>
                <a:latin typeface="Century Gothic" panose="020B0502020202020204" pitchFamily="34" charset="0"/>
                <a:ea typeface="ＭＳ Ｐゴシック" charset="-128"/>
                <a:cs typeface="ＭＳ Ｐゴシック" charset="-128"/>
              </a:rPr>
              <a:t>schools@nescol.ac.uk</a:t>
            </a:r>
          </a:p>
          <a:p>
            <a:pPr marL="0" indent="0" algn="ctr">
              <a:buNone/>
            </a:pPr>
            <a:r>
              <a:rPr lang="en-GB" sz="1950">
                <a:solidFill>
                  <a:srgbClr val="7030A0"/>
                </a:solidFill>
                <a:latin typeface="Century Gothic" panose="020B0502020202020204" pitchFamily="34" charset="0"/>
                <a:ea typeface="ＭＳ Ｐゴシック" charset="-128"/>
                <a:cs typeface="ＭＳ Ｐゴシック" charset="-128"/>
              </a:rPr>
              <a:t>We are also on Twitter and Facebook for regular updates!</a:t>
            </a:r>
          </a:p>
          <a:p>
            <a:pPr marL="0" indent="0" algn="ctr">
              <a:buNone/>
            </a:pPr>
            <a:endParaRPr lang="en-GB" sz="1950" b="1">
              <a:solidFill>
                <a:srgbClr val="7030A0"/>
              </a:solidFill>
              <a:latin typeface="Century Gothic" panose="020B0502020202020204" pitchFamily="34" charset="0"/>
              <a:ea typeface="ＭＳ Ｐゴシック" charset="-128"/>
              <a:cs typeface="ＭＳ Ｐゴシック" charset="-128"/>
            </a:endParaRPr>
          </a:p>
          <a:p>
            <a:pPr marL="0" indent="0" algn="ctr">
              <a:spcBef>
                <a:spcPct val="0"/>
              </a:spcBef>
              <a:buNone/>
            </a:pPr>
            <a:r>
              <a:rPr lang="en-GB" altLang="en-US" sz="1625" b="1" u="sng" kern="120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www.facebook.com/NESColLinks</a:t>
            </a:r>
            <a:endParaRPr lang="en-GB" altLang="en-US" sz="1625" b="1" kern="1200">
              <a:solidFill>
                <a:srgbClr val="7030A0"/>
              </a:solidFill>
              <a:ea typeface="+mn-ea"/>
              <a:cs typeface="+mn-cs"/>
            </a:endParaRPr>
          </a:p>
          <a:p>
            <a:pPr marL="0" indent="0" algn="ctr">
              <a:spcBef>
                <a:spcPct val="0"/>
              </a:spcBef>
              <a:buNone/>
            </a:pPr>
            <a:r>
              <a:rPr lang="en-GB" altLang="en-US" sz="1625" b="1" u="sng" kern="120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www.twitter.com/NESColLinks</a:t>
            </a:r>
            <a:endParaRPr lang="en-GB" altLang="en-US" sz="1625" b="1" kern="1200">
              <a:solidFill>
                <a:srgbClr val="7030A0"/>
              </a:solidFill>
              <a:latin typeface="Arial" panose="020B0604020202020204" pitchFamily="34" charset="0"/>
              <a:ea typeface="+mn-ea"/>
              <a:cs typeface="+mn-cs"/>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p:txBody>
      </p:sp>
      <p:pic>
        <p:nvPicPr>
          <p:cNvPr id="2054" name="Picture 9" descr="download (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014413"/>
            <a:ext cx="131564" cy="1315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0" descr="download (2)"/>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145977"/>
            <a:ext cx="131564" cy="1315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652665"/>
            <a:ext cx="150106" cy="35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eaLnBrk="1" fontAlgn="auto" hangingPunct="1">
              <a:spcBef>
                <a:spcPts val="0"/>
              </a:spcBef>
              <a:spcAft>
                <a:spcPts val="0"/>
              </a:spcAft>
            </a:pPr>
            <a:endParaRPr lang="en-GB">
              <a:solidFill>
                <a:srgbClr val="000000"/>
              </a:solidFill>
              <a:latin typeface="Times New Roman"/>
            </a:endParaRPr>
          </a:p>
        </p:txBody>
      </p:sp>
    </p:spTree>
    <p:extLst>
      <p:ext uri="{BB962C8B-B14F-4D97-AF65-F5344CB8AC3E}">
        <p14:creationId xmlns:p14="http://schemas.microsoft.com/office/powerpoint/2010/main" val="31855425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Col Powerpoint 20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7429500" cy="5250062"/>
          </a:xfrm>
          <a:prstGeom prst="rect">
            <a:avLst/>
          </a:prstGeom>
        </p:spPr>
      </p:pic>
      <p:pic>
        <p:nvPicPr>
          <p:cNvPr id="5" name="Picture 4"/>
          <p:cNvPicPr>
            <a:picLocks noChangeAspect="1"/>
          </p:cNvPicPr>
          <p:nvPr/>
        </p:nvPicPr>
        <p:blipFill>
          <a:blip r:embed="rId4"/>
          <a:stretch>
            <a:fillRect/>
          </a:stretch>
        </p:blipFill>
        <p:spPr>
          <a:xfrm>
            <a:off x="894181" y="4221656"/>
            <a:ext cx="9915189" cy="13812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572" y="2730803"/>
            <a:ext cx="4177856" cy="1490853"/>
          </a:xfrm>
          <a:prstGeom prst="rect">
            <a:avLst/>
          </a:prstGeom>
        </p:spPr>
      </p:pic>
    </p:spTree>
    <p:extLst>
      <p:ext uri="{BB962C8B-B14F-4D97-AF65-F5344CB8AC3E}">
        <p14:creationId xmlns:p14="http://schemas.microsoft.com/office/powerpoint/2010/main" val="22812132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280592" y="1772816"/>
            <a:ext cx="7429500" cy="1728192"/>
          </a:xfrm>
        </p:spPr>
        <p:txBody>
          <a:bodyPr/>
          <a:lstStyle/>
          <a:p>
            <a:r>
              <a:rPr lang="en-GB" altLang="en-US" sz="3600" b="1" dirty="0">
                <a:solidFill>
                  <a:srgbClr val="00B050"/>
                </a:solidFill>
              </a:rPr>
              <a:t>Attainment Review</a:t>
            </a:r>
          </a:p>
          <a:p>
            <a:endParaRPr lang="en-GB" altLang="en-US" b="1" dirty="0" smtClean="0">
              <a:solidFill>
                <a:srgbClr val="00B050"/>
              </a:solidFill>
            </a:endParaRPr>
          </a:p>
          <a:p>
            <a:r>
              <a:rPr lang="en-GB" altLang="en-US" sz="3200" b="1" dirty="0" smtClean="0">
                <a:solidFill>
                  <a:srgbClr val="00B050"/>
                </a:solidFill>
              </a:rPr>
              <a:t>Making 2018-2020 </a:t>
            </a:r>
            <a:r>
              <a:rPr lang="en-GB" altLang="en-US" sz="3200" b="1" dirty="0">
                <a:solidFill>
                  <a:srgbClr val="00B050"/>
                </a:solidFill>
              </a:rPr>
              <a:t>Count</a:t>
            </a:r>
          </a:p>
          <a:p>
            <a:endParaRPr lang="en-GB" altLang="en-US" sz="1625" dirty="0"/>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416" y="5805264"/>
            <a:ext cx="5159375" cy="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7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a:solidFill>
                  <a:srgbClr val="00B050"/>
                </a:solidFill>
              </a:rPr>
              <a:t>S4</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a:t>
            </a:r>
            <a:r>
              <a:rPr lang="en-GB" sz="3200" dirty="0">
                <a:solidFill>
                  <a:srgbClr val="00B050"/>
                </a:solidFill>
              </a:rPr>
              <a:t>S4 year group </a:t>
            </a:r>
            <a:r>
              <a:rPr lang="en-GB" sz="3200" dirty="0" smtClean="0">
                <a:solidFill>
                  <a:srgbClr val="00B050"/>
                </a:solidFill>
              </a:rPr>
              <a:t>gain 5 or more Awards (A – D) at National 5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445960" y="4618869"/>
            <a:ext cx="2490816" cy="78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2016 = 38%</a:t>
            </a:r>
          </a:p>
        </p:txBody>
      </p:sp>
      <p:sp>
        <p:nvSpPr>
          <p:cNvPr id="2" name="TextBox 1"/>
          <p:cNvSpPr txBox="1"/>
          <p:nvPr/>
        </p:nvSpPr>
        <p:spPr>
          <a:xfrm>
            <a:off x="173876" y="3018291"/>
            <a:ext cx="2870130" cy="640324"/>
          </a:xfrm>
          <a:prstGeom prst="rect">
            <a:avLst/>
          </a:prstGeom>
          <a:noFill/>
        </p:spPr>
        <p:txBody>
          <a:bodyPr wrap="square" rtlCol="0">
            <a:spAutoFit/>
          </a:bodyPr>
          <a:lstStyle/>
          <a:p>
            <a:endParaRPr lang="en-GB" dirty="0"/>
          </a:p>
        </p:txBody>
      </p:sp>
      <p:pic>
        <p:nvPicPr>
          <p:cNvPr id="3" name="Picture 2"/>
          <p:cNvPicPr>
            <a:picLocks noChangeAspect="1"/>
          </p:cNvPicPr>
          <p:nvPr/>
        </p:nvPicPr>
        <p:blipFill>
          <a:blip r:embed="rId3"/>
          <a:stretch>
            <a:fillRect/>
          </a:stretch>
        </p:blipFill>
        <p:spPr>
          <a:xfrm>
            <a:off x="273801" y="3814555"/>
            <a:ext cx="2670279" cy="804314"/>
          </a:xfrm>
          <a:prstGeom prst="rect">
            <a:avLst/>
          </a:prstGeom>
        </p:spPr>
      </p:pic>
      <p:sp>
        <p:nvSpPr>
          <p:cNvPr id="9" name="TextBox 8"/>
          <p:cNvSpPr txBox="1"/>
          <p:nvPr/>
        </p:nvSpPr>
        <p:spPr>
          <a:xfrm>
            <a:off x="445960" y="3073840"/>
            <a:ext cx="2419034" cy="584775"/>
          </a:xfrm>
          <a:prstGeom prst="rect">
            <a:avLst/>
          </a:prstGeom>
          <a:noFill/>
        </p:spPr>
        <p:txBody>
          <a:bodyPr wrap="square" rtlCol="0">
            <a:spAutoFit/>
          </a:bodyPr>
          <a:lstStyle/>
          <a:p>
            <a:r>
              <a:rPr lang="en-GB" sz="3200" dirty="0" smtClean="0">
                <a:solidFill>
                  <a:srgbClr val="7030A0"/>
                </a:solidFill>
              </a:rPr>
              <a:t>2018 </a:t>
            </a:r>
            <a:r>
              <a:rPr lang="en-GB" sz="3200" dirty="0">
                <a:solidFill>
                  <a:srgbClr val="7030A0"/>
                </a:solidFill>
              </a:rPr>
              <a:t>= </a:t>
            </a:r>
            <a:r>
              <a:rPr lang="en-GB" sz="3200" dirty="0" smtClean="0">
                <a:solidFill>
                  <a:srgbClr val="7030A0"/>
                </a:solidFill>
              </a:rPr>
              <a:t>47%</a:t>
            </a:r>
            <a:endParaRPr lang="en-GB" sz="3200" dirty="0">
              <a:solidFill>
                <a:srgbClr val="7030A0"/>
              </a:solidFill>
            </a:endParaRPr>
          </a:p>
        </p:txBody>
      </p:sp>
    </p:spTree>
    <p:extLst>
      <p:ext uri="{BB962C8B-B14F-4D97-AF65-F5344CB8AC3E}">
        <p14:creationId xmlns:p14="http://schemas.microsoft.com/office/powerpoint/2010/main" val="162258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smtClean="0">
                <a:solidFill>
                  <a:srgbClr val="00B050"/>
                </a:solidFill>
              </a:rPr>
              <a:t>S5</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S5 </a:t>
            </a:r>
            <a:r>
              <a:rPr lang="en-GB" sz="3200" dirty="0">
                <a:solidFill>
                  <a:srgbClr val="00B050"/>
                </a:solidFill>
              </a:rPr>
              <a:t>year group </a:t>
            </a:r>
            <a:r>
              <a:rPr lang="en-GB" sz="3200" dirty="0" smtClean="0">
                <a:solidFill>
                  <a:srgbClr val="00B050"/>
                </a:solidFill>
              </a:rPr>
              <a:t>gain 3 or more Awards (A – D) at Higher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560512" y="3099475"/>
            <a:ext cx="2490816" cy="241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50000"/>
              </a:lnSpc>
              <a:spcAft>
                <a:spcPts val="0"/>
              </a:spcAft>
              <a:defRPr/>
            </a:pPr>
            <a:r>
              <a:rPr lang="en-GB" sz="3200" dirty="0" smtClean="0">
                <a:solidFill>
                  <a:srgbClr val="7030A0"/>
                </a:solidFill>
              </a:rPr>
              <a:t>2018 = 41%</a:t>
            </a:r>
          </a:p>
          <a:p>
            <a:pPr fontAlgn="auto">
              <a:lnSpc>
                <a:spcPct val="150000"/>
              </a:lnSpc>
              <a:spcAft>
                <a:spcPts val="0"/>
              </a:spcAft>
              <a:defRPr/>
            </a:pPr>
            <a:r>
              <a:rPr lang="en-GB" sz="3200" dirty="0" smtClean="0">
                <a:solidFill>
                  <a:srgbClr val="7030A0"/>
                </a:solidFill>
              </a:rPr>
              <a:t>2017 = 34%</a:t>
            </a:r>
          </a:p>
          <a:p>
            <a:pPr fontAlgn="auto">
              <a:lnSpc>
                <a:spcPct val="150000"/>
              </a:lnSpc>
              <a:spcAft>
                <a:spcPts val="0"/>
              </a:spcAft>
              <a:defRPr/>
            </a:pPr>
            <a:r>
              <a:rPr lang="en-GB" sz="3200" dirty="0" smtClean="0">
                <a:solidFill>
                  <a:srgbClr val="7030A0"/>
                </a:solidFill>
              </a:rPr>
              <a:t>2016 = 28%</a:t>
            </a:r>
          </a:p>
        </p:txBody>
      </p:sp>
    </p:spTree>
    <p:extLst>
      <p:ext uri="{BB962C8B-B14F-4D97-AF65-F5344CB8AC3E}">
        <p14:creationId xmlns:p14="http://schemas.microsoft.com/office/powerpoint/2010/main" val="183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480" y="174633"/>
            <a:ext cx="9450761" cy="1200329"/>
          </a:xfrm>
          <a:prstGeom prst="rect">
            <a:avLst/>
          </a:prstGeom>
          <a:noFill/>
        </p:spPr>
        <p:txBody>
          <a:bodyPr wrap="square" rtlCol="0">
            <a:spAutoFit/>
          </a:bodyPr>
          <a:lstStyle/>
          <a:p>
            <a:pPr algn="ctr"/>
            <a:r>
              <a:rPr lang="en-GB" sz="3600" dirty="0">
                <a:solidFill>
                  <a:srgbClr val="9E5ECE"/>
                </a:solidFill>
                <a:cs typeface="Arial" panose="020B0604020202020204" pitchFamily="34" charset="0"/>
              </a:rPr>
              <a:t>Annual total average points total for </a:t>
            </a:r>
            <a:endParaRPr lang="en-GB" sz="3600" dirty="0" smtClean="0">
              <a:solidFill>
                <a:srgbClr val="9E5ECE"/>
              </a:solidFill>
              <a:cs typeface="Arial" panose="020B0604020202020204" pitchFamily="34" charset="0"/>
            </a:endParaRPr>
          </a:p>
          <a:p>
            <a:pPr algn="ctr"/>
            <a:r>
              <a:rPr lang="en-GB" sz="3600" dirty="0" smtClean="0">
                <a:solidFill>
                  <a:srgbClr val="9E5ECE"/>
                </a:solidFill>
                <a:cs typeface="Arial" panose="020B0604020202020204" pitchFamily="34" charset="0"/>
              </a:rPr>
              <a:t>middle </a:t>
            </a:r>
            <a:r>
              <a:rPr lang="en-GB" sz="3600" dirty="0">
                <a:solidFill>
                  <a:srgbClr val="9E5ECE"/>
                </a:solidFill>
                <a:cs typeface="Arial" panose="020B0604020202020204" pitchFamily="34" charset="0"/>
              </a:rPr>
              <a:t>60% </a:t>
            </a:r>
            <a:r>
              <a:rPr lang="en-GB" sz="3600" dirty="0" smtClean="0">
                <a:solidFill>
                  <a:srgbClr val="9E5ECE"/>
                </a:solidFill>
                <a:cs typeface="Arial" panose="020B0604020202020204" pitchFamily="34" charset="0"/>
              </a:rPr>
              <a:t>at S6</a:t>
            </a:r>
          </a:p>
        </p:txBody>
      </p:sp>
      <p:pic>
        <p:nvPicPr>
          <p:cNvPr id="3" name="Picture 2"/>
          <p:cNvPicPr>
            <a:picLocks noChangeAspect="1"/>
          </p:cNvPicPr>
          <p:nvPr/>
        </p:nvPicPr>
        <p:blipFill rotWithShape="1">
          <a:blip r:embed="rId2"/>
          <a:srcRect l="1544" t="21751" r="25662" b="18023"/>
          <a:stretch/>
        </p:blipFill>
        <p:spPr>
          <a:xfrm>
            <a:off x="120686" y="1916832"/>
            <a:ext cx="9754347" cy="4687800"/>
          </a:xfrm>
          <a:prstGeom prst="rect">
            <a:avLst/>
          </a:prstGeom>
        </p:spPr>
      </p:pic>
      <p:sp>
        <p:nvSpPr>
          <p:cNvPr id="4" name="TextBox 3"/>
          <p:cNvSpPr txBox="1"/>
          <p:nvPr/>
        </p:nvSpPr>
        <p:spPr>
          <a:xfrm>
            <a:off x="6914929" y="4268719"/>
            <a:ext cx="2808312" cy="1938992"/>
          </a:xfrm>
          <a:prstGeom prst="rect">
            <a:avLst/>
          </a:prstGeom>
          <a:noFill/>
        </p:spPr>
        <p:txBody>
          <a:bodyPr wrap="square" rtlCol="0">
            <a:spAutoFit/>
          </a:bodyPr>
          <a:lstStyle/>
          <a:p>
            <a:r>
              <a:rPr lang="en-GB" sz="2400" dirty="0" smtClean="0">
                <a:solidFill>
                  <a:srgbClr val="00B050"/>
                </a:solidFill>
                <a:latin typeface="Arial" panose="020B0604020202020204" pitchFamily="34" charset="0"/>
                <a:cs typeface="Arial" panose="020B0604020202020204" pitchFamily="34" charset="0"/>
              </a:rPr>
              <a:t>Middle 60%</a:t>
            </a:r>
          </a:p>
          <a:p>
            <a:endParaRPr lang="en-GB" sz="2400" dirty="0">
              <a:solidFill>
                <a:srgbClr val="00B050"/>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TGS 1027 points</a:t>
            </a:r>
          </a:p>
          <a:p>
            <a:r>
              <a:rPr lang="en-GB" sz="2400" dirty="0" err="1" smtClean="0">
                <a:solidFill>
                  <a:srgbClr val="00B050"/>
                </a:solidFill>
                <a:latin typeface="Arial" panose="020B0604020202020204" pitchFamily="34" charset="0"/>
                <a:cs typeface="Arial" panose="020B0604020202020204" pitchFamily="34" charset="0"/>
              </a:rPr>
              <a:t>A’shire</a:t>
            </a:r>
            <a:r>
              <a:rPr lang="en-GB" sz="2400" dirty="0" smtClean="0">
                <a:solidFill>
                  <a:srgbClr val="00B050"/>
                </a:solidFill>
                <a:latin typeface="Arial" panose="020B0604020202020204" pitchFamily="34" charset="0"/>
                <a:cs typeface="Arial" panose="020B0604020202020204" pitchFamily="34" charset="0"/>
              </a:rPr>
              <a:t> 976 points</a:t>
            </a:r>
          </a:p>
          <a:p>
            <a:r>
              <a:rPr lang="en-GB" sz="2400" dirty="0" smtClean="0">
                <a:solidFill>
                  <a:srgbClr val="00B050"/>
                </a:solidFill>
                <a:latin typeface="Arial" panose="020B0604020202020204" pitchFamily="34" charset="0"/>
                <a:cs typeface="Arial" panose="020B0604020202020204" pitchFamily="34" charset="0"/>
              </a:rPr>
              <a:t>National 878 points</a:t>
            </a: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80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052" y="1193850"/>
            <a:ext cx="9906000" cy="5517232"/>
          </a:xfrm>
        </p:spPr>
        <p:txBody>
          <a:bodyPr rtlCol="0">
            <a:noAutofit/>
          </a:bodyPr>
          <a:lstStyle/>
          <a:p>
            <a:pPr fontAlgn="auto">
              <a:spcAft>
                <a:spcPts val="0"/>
              </a:spcAft>
              <a:defRPr/>
            </a:pPr>
            <a:r>
              <a:rPr lang="en-GB" altLang="en-US" dirty="0">
                <a:solidFill>
                  <a:srgbClr val="00B050"/>
                </a:solidFill>
              </a:rPr>
              <a:t>Team Game – </a:t>
            </a:r>
            <a:r>
              <a:rPr lang="en-GB" altLang="en-US" dirty="0" smtClean="0">
                <a:solidFill>
                  <a:srgbClr val="00B050"/>
                </a:solidFill>
              </a:rPr>
              <a:t>Parents / Carers, </a:t>
            </a:r>
            <a:r>
              <a:rPr lang="en-GB" altLang="en-US" dirty="0">
                <a:solidFill>
                  <a:srgbClr val="00B050"/>
                </a:solidFill>
              </a:rPr>
              <a:t>Pupils, Community, SLT, </a:t>
            </a:r>
            <a:r>
              <a:rPr lang="en-GB" altLang="en-US" dirty="0" smtClean="0">
                <a:solidFill>
                  <a:srgbClr val="00B050"/>
                </a:solidFill>
              </a:rPr>
              <a:t>FHs</a:t>
            </a:r>
            <a:r>
              <a:rPr lang="en-GB" altLang="en-US" dirty="0">
                <a:solidFill>
                  <a:srgbClr val="00B050"/>
                </a:solidFill>
              </a:rPr>
              <a:t>, </a:t>
            </a:r>
            <a:r>
              <a:rPr lang="en-GB" altLang="en-US" dirty="0" smtClean="0">
                <a:solidFill>
                  <a:srgbClr val="00B050"/>
                </a:solidFill>
              </a:rPr>
              <a:t>Teachers</a:t>
            </a:r>
            <a:r>
              <a:rPr lang="en-GB" altLang="en-US" dirty="0">
                <a:solidFill>
                  <a:srgbClr val="00B050"/>
                </a:solidFill>
              </a:rPr>
              <a:t> </a:t>
            </a:r>
            <a:r>
              <a:rPr lang="en-GB" altLang="en-US" dirty="0" smtClean="0">
                <a:solidFill>
                  <a:srgbClr val="00B050"/>
                </a:solidFill>
              </a:rPr>
              <a:t>&amp; Support Colleagues</a:t>
            </a:r>
          </a:p>
          <a:p>
            <a:pPr fontAlgn="auto">
              <a:spcAft>
                <a:spcPts val="0"/>
              </a:spcAft>
              <a:defRPr/>
            </a:pPr>
            <a:r>
              <a:rPr lang="en-GB" altLang="en-US" dirty="0" smtClean="0">
                <a:solidFill>
                  <a:srgbClr val="00B050"/>
                </a:solidFill>
              </a:rPr>
              <a:t>“Hard Work Beats Talent When Talent Doesn’t Work Hard”</a:t>
            </a:r>
          </a:p>
          <a:p>
            <a:pPr fontAlgn="auto">
              <a:spcAft>
                <a:spcPts val="0"/>
              </a:spcAft>
              <a:defRPr/>
            </a:pPr>
            <a:r>
              <a:rPr lang="en-GB" altLang="en-US" dirty="0" smtClean="0">
                <a:solidFill>
                  <a:srgbClr val="00B050"/>
                </a:solidFill>
              </a:rPr>
              <a:t>Resilience – be inspired to do better</a:t>
            </a:r>
          </a:p>
          <a:p>
            <a:pPr fontAlgn="auto">
              <a:spcAft>
                <a:spcPts val="0"/>
              </a:spcAft>
              <a:defRPr/>
            </a:pPr>
            <a:r>
              <a:rPr lang="en-GB" altLang="en-US" dirty="0" smtClean="0">
                <a:solidFill>
                  <a:srgbClr val="00B050"/>
                </a:solidFill>
              </a:rPr>
              <a:t>Maths and English – Literacy and Numeracy are key skills for all learning</a:t>
            </a:r>
          </a:p>
          <a:p>
            <a:pPr fontAlgn="auto">
              <a:spcAft>
                <a:spcPts val="0"/>
              </a:spcAft>
              <a:defRPr/>
            </a:pPr>
            <a:r>
              <a:rPr lang="en-GB" altLang="en-US" dirty="0" smtClean="0">
                <a:solidFill>
                  <a:srgbClr val="00B050"/>
                </a:solidFill>
              </a:rPr>
              <a:t>Learning Conversations – Knowing where you are in your learning and how to improve.  </a:t>
            </a:r>
          </a:p>
          <a:p>
            <a:pPr fontAlgn="auto">
              <a:spcAft>
                <a:spcPts val="0"/>
              </a:spcAft>
              <a:defRPr/>
            </a:pPr>
            <a:r>
              <a:rPr lang="en-GB" altLang="en-US" dirty="0" smtClean="0">
                <a:solidFill>
                  <a:srgbClr val="00B050"/>
                </a:solidFill>
              </a:rPr>
              <a:t>Strong Attendance = Stronger Qualifications</a:t>
            </a:r>
          </a:p>
          <a:p>
            <a:pPr fontAlgn="auto">
              <a:spcAft>
                <a:spcPts val="0"/>
              </a:spcAft>
              <a:defRPr/>
            </a:pPr>
            <a:endParaRPr lang="en-GB" altLang="en-US" sz="2400" dirty="0" smtClean="0"/>
          </a:p>
        </p:txBody>
      </p:sp>
      <p:sp>
        <p:nvSpPr>
          <p:cNvPr id="6" name="TextBox 2"/>
          <p:cNvSpPr txBox="1">
            <a:spLocks noChangeArrowheads="1"/>
          </p:cNvSpPr>
          <p:nvPr/>
        </p:nvSpPr>
        <p:spPr bwMode="auto">
          <a:xfrm>
            <a:off x="818592" y="332656"/>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b="1" dirty="0" smtClean="0">
                <a:solidFill>
                  <a:srgbClr val="00B050"/>
                </a:solidFill>
                <a:latin typeface="+mj-lt"/>
              </a:rPr>
              <a:t>Supporting Pupils to Achieve and Aspire</a:t>
            </a:r>
            <a:endParaRPr lang="en-GB" altLang="en-US" sz="3200" b="1" dirty="0">
              <a:solidFill>
                <a:srgbClr val="00B050"/>
              </a:solidFill>
              <a:latin typeface="+mj-lt"/>
            </a:endParaRPr>
          </a:p>
        </p:txBody>
      </p:sp>
      <p:pic>
        <p:nvPicPr>
          <p:cNvPr id="7"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12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39974" y="256679"/>
            <a:ext cx="7626052" cy="778098"/>
          </a:xfrm>
        </p:spPr>
        <p:txBody>
          <a:bodyPr/>
          <a:lstStyle/>
          <a:p>
            <a:pPr eaLnBrk="1" hangingPunct="1"/>
            <a:r>
              <a:rPr lang="en-GB" altLang="en-US" sz="4000" b="1" dirty="0" smtClean="0">
                <a:solidFill>
                  <a:srgbClr val="00B050"/>
                </a:solidFill>
              </a:rPr>
              <a:t>National Curriculum Structure</a:t>
            </a:r>
          </a:p>
        </p:txBody>
      </p:sp>
      <p:sp>
        <p:nvSpPr>
          <p:cNvPr id="5123" name="Rectangle 3"/>
          <p:cNvSpPr>
            <a:spLocks noGrp="1" noChangeArrowheads="1"/>
          </p:cNvSpPr>
          <p:nvPr>
            <p:ph type="body" idx="1"/>
          </p:nvPr>
        </p:nvSpPr>
        <p:spPr>
          <a:xfrm>
            <a:off x="495300" y="1268760"/>
            <a:ext cx="8915400" cy="5184576"/>
          </a:xfrm>
        </p:spPr>
        <p:txBody>
          <a:bodyPr/>
          <a:lstStyle/>
          <a:p>
            <a:pPr algn="ctr" eaLnBrk="1" hangingPunct="1">
              <a:buFontTx/>
              <a:buNone/>
            </a:pPr>
            <a:r>
              <a:rPr lang="en-GB" altLang="en-US" dirty="0" smtClean="0">
                <a:solidFill>
                  <a:srgbClr val="00B050"/>
                </a:solidFill>
              </a:rPr>
              <a:t>S1, 2, 3 – Broad General Education</a:t>
            </a:r>
          </a:p>
          <a:p>
            <a:pPr algn="ctr" eaLnBrk="1" hangingPunct="1">
              <a:buFontTx/>
              <a:buNone/>
            </a:pPr>
            <a:r>
              <a:rPr lang="en-GB" altLang="en-US" sz="2400" dirty="0" smtClean="0">
                <a:solidFill>
                  <a:srgbClr val="00B050"/>
                </a:solidFill>
              </a:rPr>
              <a:t>(</a:t>
            </a:r>
            <a:r>
              <a:rPr lang="en-GB" altLang="en-US" sz="2400" dirty="0">
                <a:solidFill>
                  <a:srgbClr val="00B050"/>
                </a:solidFill>
              </a:rPr>
              <a:t>S</a:t>
            </a:r>
            <a:r>
              <a:rPr lang="en-GB" altLang="en-US" sz="2400" dirty="0" smtClean="0">
                <a:solidFill>
                  <a:srgbClr val="00B050"/>
                </a:solidFill>
              </a:rPr>
              <a:t>kills &amp; Knowledge development)</a:t>
            </a:r>
          </a:p>
          <a:p>
            <a:pPr algn="ctr" eaLnBrk="1" hangingPunct="1"/>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S4, 5, 6 – Senior Phase</a:t>
            </a:r>
          </a:p>
          <a:p>
            <a:pPr algn="ctr" eaLnBrk="1" hangingPunct="1">
              <a:buFontTx/>
              <a:buNone/>
            </a:pPr>
            <a:r>
              <a:rPr lang="en-GB" altLang="en-US" sz="2400" dirty="0" smtClean="0">
                <a:solidFill>
                  <a:srgbClr val="00B050"/>
                </a:solidFill>
              </a:rPr>
              <a:t>(Certification – SQA and other Awards)</a:t>
            </a:r>
          </a:p>
          <a:p>
            <a:pPr algn="ctr" eaLnBrk="1" hangingPunct="1">
              <a:buFontTx/>
              <a:buNone/>
            </a:pPr>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Positive (post-school) Destination</a:t>
            </a:r>
          </a:p>
        </p:txBody>
      </p:sp>
      <p:sp>
        <p:nvSpPr>
          <p:cNvPr id="5124" name="AutoShape 5"/>
          <p:cNvSpPr>
            <a:spLocks noChangeArrowheads="1"/>
          </p:cNvSpPr>
          <p:nvPr/>
        </p:nvSpPr>
        <p:spPr bwMode="auto">
          <a:xfrm>
            <a:off x="4448176" y="2421384"/>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rgbClr val="7030A0"/>
              </a:solidFill>
              <a:latin typeface="Arial" panose="020B0604020202020204" pitchFamily="34" charset="0"/>
            </a:endParaRPr>
          </a:p>
        </p:txBody>
      </p:sp>
      <p:sp>
        <p:nvSpPr>
          <p:cNvPr id="5125" name="AutoShape 6"/>
          <p:cNvSpPr>
            <a:spLocks noChangeArrowheads="1"/>
          </p:cNvSpPr>
          <p:nvPr/>
        </p:nvSpPr>
        <p:spPr bwMode="auto">
          <a:xfrm>
            <a:off x="4448176" y="4653632"/>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pic>
        <p:nvPicPr>
          <p:cNvPr id="6" name="Picture 5"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92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4972</TotalTime>
  <Words>1509</Words>
  <Application>Microsoft Office PowerPoint</Application>
  <PresentationFormat>A4 Paper (210x297 mm)</PresentationFormat>
  <Paragraphs>334</Paragraphs>
  <Slides>39</Slides>
  <Notes>10</Notes>
  <HiddenSlides>0</HiddenSlides>
  <MMClips>0</MMClips>
  <ScaleCrop>false</ScaleCrop>
  <HeadingPairs>
    <vt:vector size="4" baseType="variant">
      <vt:variant>
        <vt:lpstr>Theme</vt:lpstr>
      </vt:variant>
      <vt:variant>
        <vt:i4>8</vt:i4>
      </vt:variant>
      <vt:variant>
        <vt:lpstr>Slide Titles</vt:lpstr>
      </vt:variant>
      <vt:variant>
        <vt:i4>39</vt:i4>
      </vt:variant>
    </vt:vector>
  </HeadingPairs>
  <TitlesOfParts>
    <vt:vector size="47" baseType="lpstr">
      <vt:lpstr>Default Design</vt:lpstr>
      <vt:lpstr>6_Default Design</vt:lpstr>
      <vt:lpstr>2_Default Design</vt:lpstr>
      <vt:lpstr>4_Default Design</vt:lpstr>
      <vt:lpstr>5_Default Design</vt:lpstr>
      <vt:lpstr>7_Default Design</vt:lpstr>
      <vt:lpstr>3_Default Design</vt:lpstr>
      <vt:lpstr>8_Default Design</vt:lpstr>
      <vt:lpstr>PowerPoint Presentation</vt:lpstr>
      <vt:lpstr>Welcome and Aims</vt:lpstr>
      <vt:lpstr>PowerPoint Presentation</vt:lpstr>
      <vt:lpstr>PowerPoint Presentation</vt:lpstr>
      <vt:lpstr>S4</vt:lpstr>
      <vt:lpstr>S5</vt:lpstr>
      <vt:lpstr>PowerPoint Presentation</vt:lpstr>
      <vt:lpstr>PowerPoint Presentation</vt:lpstr>
      <vt:lpstr>National Curriculum Structure</vt:lpstr>
      <vt:lpstr>The Curriculum</vt:lpstr>
      <vt:lpstr>PowerPoint Presentation</vt:lpstr>
      <vt:lpstr>Curriculum for Excellence  National Qualifications</vt:lpstr>
      <vt:lpstr>Options Process</vt:lpstr>
      <vt:lpstr>Transition from S3 into S4</vt:lpstr>
      <vt:lpstr>The S3 Preference Form</vt:lpstr>
      <vt:lpstr>PowerPoint Presentation</vt:lpstr>
      <vt:lpstr>PowerPoint Presentation</vt:lpstr>
      <vt:lpstr>PowerPoint Presentation</vt:lpstr>
      <vt:lpstr>PowerPoint Presentation</vt:lpstr>
      <vt:lpstr>“The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vt:lpstr>
      <vt:lpstr>Subject Areas include:</vt:lpstr>
      <vt:lpstr>Qualifications include:</vt:lpstr>
      <vt:lpstr>PowerPoint Presentation</vt:lpstr>
      <vt:lpstr>PowerPoint Presentation</vt:lpstr>
      <vt:lpstr>Questions?</vt:lpstr>
      <vt:lpstr>PowerPoint Presentation</vt:lpstr>
      <vt:lpstr>PowerPoint Presentation</vt:lpstr>
      <vt:lpstr>Career Education Opportunities   “Right Route to the Right Job, through the Right Course, via the Right information” (15-24 Learner Journey Review May 2018)     </vt:lpstr>
      <vt:lpstr>“The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vt:lpstr>
      <vt:lpstr>School College Links Courses</vt:lpstr>
      <vt:lpstr>School College Links </vt:lpstr>
      <vt:lpstr>School College Links Courses</vt:lpstr>
      <vt:lpstr>Subject Areas include:</vt:lpstr>
      <vt:lpstr>Qualifications include:</vt:lpstr>
      <vt:lpstr>What is a Foundation Apprenticeship?</vt:lpstr>
      <vt:lpstr>Benefits of a Foundation Apprenticeship</vt:lpstr>
      <vt:lpstr>Foundation Apprenticeship Frameworks</vt:lpstr>
      <vt:lpstr>Contact Us</vt:lpstr>
      <vt:lpstr>PowerPoint Presentation</vt:lpstr>
    </vt:vector>
  </TitlesOfParts>
  <Company>Aberdeenshire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ahall2</dc:creator>
  <cp:lastModifiedBy>IGSLWright</cp:lastModifiedBy>
  <cp:revision>296</cp:revision>
  <cp:lastPrinted>2018-01-09T15:18:23Z</cp:lastPrinted>
  <dcterms:created xsi:type="dcterms:W3CDTF">2009-12-15T12:46:03Z</dcterms:created>
  <dcterms:modified xsi:type="dcterms:W3CDTF">2019-01-29T15:17:33Z</dcterms:modified>
</cp:coreProperties>
</file>