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11" r:id="rId2"/>
    <p:sldMasterId id="2147483723" r:id="rId3"/>
    <p:sldMasterId id="2147483735" r:id="rId4"/>
    <p:sldMasterId id="2147483747" r:id="rId5"/>
    <p:sldMasterId id="2147483759" r:id="rId6"/>
    <p:sldMasterId id="2147483771" r:id="rId7"/>
  </p:sldMasterIdLst>
  <p:notesMasterIdLst>
    <p:notesMasterId r:id="rId48"/>
  </p:notesMasterIdLst>
  <p:handoutMasterIdLst>
    <p:handoutMasterId r:id="rId49"/>
  </p:handoutMasterIdLst>
  <p:sldIdLst>
    <p:sldId id="258" r:id="rId8"/>
    <p:sldId id="308" r:id="rId9"/>
    <p:sldId id="278" r:id="rId10"/>
    <p:sldId id="279" r:id="rId11"/>
    <p:sldId id="320" r:id="rId12"/>
    <p:sldId id="321" r:id="rId13"/>
    <p:sldId id="322" r:id="rId14"/>
    <p:sldId id="290" r:id="rId15"/>
    <p:sldId id="291" r:id="rId16"/>
    <p:sldId id="292" r:id="rId17"/>
    <p:sldId id="340" r:id="rId18"/>
    <p:sldId id="274" r:id="rId19"/>
    <p:sldId id="323" r:id="rId20"/>
    <p:sldId id="293" r:id="rId21"/>
    <p:sldId id="295" r:id="rId22"/>
    <p:sldId id="310" r:id="rId23"/>
    <p:sldId id="338" r:id="rId24"/>
    <p:sldId id="325" r:id="rId25"/>
    <p:sldId id="327" r:id="rId26"/>
    <p:sldId id="329" r:id="rId27"/>
    <p:sldId id="314" r:id="rId28"/>
    <p:sldId id="331" r:id="rId29"/>
    <p:sldId id="337" r:id="rId30"/>
    <p:sldId id="335" r:id="rId31"/>
    <p:sldId id="333" r:id="rId32"/>
    <p:sldId id="296" r:id="rId33"/>
    <p:sldId id="342" r:id="rId34"/>
    <p:sldId id="343" r:id="rId35"/>
    <p:sldId id="344" r:id="rId36"/>
    <p:sldId id="345" r:id="rId37"/>
    <p:sldId id="346" r:id="rId38"/>
    <p:sldId id="348" r:id="rId39"/>
    <p:sldId id="349" r:id="rId40"/>
    <p:sldId id="350" r:id="rId41"/>
    <p:sldId id="351" r:id="rId42"/>
    <p:sldId id="352" r:id="rId43"/>
    <p:sldId id="354" r:id="rId44"/>
    <p:sldId id="355" r:id="rId45"/>
    <p:sldId id="356" r:id="rId46"/>
    <p:sldId id="357" r:id="rId47"/>
  </p:sldIdLst>
  <p:sldSz cx="9906000" cy="6858000" type="A4"/>
  <p:notesSz cx="6808788" cy="9940925"/>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2EF65E"/>
    <a:srgbClr val="99FFCC"/>
    <a:srgbClr val="CCFFCC"/>
    <a:srgbClr val="E5FFE5"/>
    <a:srgbClr val="99FF99"/>
    <a:srgbClr val="99FF33"/>
    <a:srgbClr val="A1B3FD"/>
    <a:srgbClr val="29F20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52" autoAdjust="0"/>
    <p:restoredTop sz="94434" autoAdjust="0"/>
  </p:normalViewPr>
  <p:slideViewPr>
    <p:cSldViewPr>
      <p:cViewPr>
        <p:scale>
          <a:sx n="123" d="100"/>
          <a:sy n="123" d="100"/>
        </p:scale>
        <p:origin x="-1194" y="54"/>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1"/>
            <a:ext cx="2951394" cy="49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t" anchorCtr="0" compatLnSpc="1">
            <a:prstTxWarp prst="textNoShape">
              <a:avLst/>
            </a:prstTxWarp>
          </a:bodyPr>
          <a:lstStyle>
            <a:lvl1pPr defTabSz="918472" eaLnBrk="1" hangingPunct="1">
              <a:defRPr sz="1200"/>
            </a:lvl1pPr>
          </a:lstStyle>
          <a:p>
            <a:pPr>
              <a:defRPr/>
            </a:pPr>
            <a:endParaRPr lang="en-GB" altLang="en-US"/>
          </a:p>
        </p:txBody>
      </p:sp>
      <p:sp>
        <p:nvSpPr>
          <p:cNvPr id="91139" name="Rectangle 3"/>
          <p:cNvSpPr>
            <a:spLocks noGrp="1" noChangeArrowheads="1"/>
          </p:cNvSpPr>
          <p:nvPr>
            <p:ph type="dt" sz="quarter" idx="1"/>
          </p:nvPr>
        </p:nvSpPr>
        <p:spPr bwMode="auto">
          <a:xfrm>
            <a:off x="3855775" y="1"/>
            <a:ext cx="2951392" cy="49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t" anchorCtr="0" compatLnSpc="1">
            <a:prstTxWarp prst="textNoShape">
              <a:avLst/>
            </a:prstTxWarp>
          </a:bodyPr>
          <a:lstStyle>
            <a:lvl1pPr algn="r" defTabSz="918472" eaLnBrk="1" hangingPunct="1">
              <a:defRPr sz="1200"/>
            </a:lvl1pPr>
          </a:lstStyle>
          <a:p>
            <a:pPr>
              <a:defRPr/>
            </a:pPr>
            <a:endParaRPr lang="en-GB" altLang="en-US"/>
          </a:p>
        </p:txBody>
      </p:sp>
      <p:sp>
        <p:nvSpPr>
          <p:cNvPr id="91140" name="Rectangle 4"/>
          <p:cNvSpPr>
            <a:spLocks noGrp="1" noChangeArrowheads="1"/>
          </p:cNvSpPr>
          <p:nvPr>
            <p:ph type="ftr" sz="quarter" idx="2"/>
          </p:nvPr>
        </p:nvSpPr>
        <p:spPr bwMode="auto">
          <a:xfrm>
            <a:off x="0" y="9443637"/>
            <a:ext cx="2951394" cy="49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b" anchorCtr="0" compatLnSpc="1">
            <a:prstTxWarp prst="textNoShape">
              <a:avLst/>
            </a:prstTxWarp>
          </a:bodyPr>
          <a:lstStyle>
            <a:lvl1pPr defTabSz="918472" eaLnBrk="1" hangingPunct="1">
              <a:defRPr sz="1200"/>
            </a:lvl1pPr>
          </a:lstStyle>
          <a:p>
            <a:pPr>
              <a:defRPr/>
            </a:pPr>
            <a:endParaRPr lang="en-GB" altLang="en-US"/>
          </a:p>
        </p:txBody>
      </p:sp>
      <p:sp>
        <p:nvSpPr>
          <p:cNvPr id="91141" name="Rectangle 5"/>
          <p:cNvSpPr>
            <a:spLocks noGrp="1" noChangeArrowheads="1"/>
          </p:cNvSpPr>
          <p:nvPr>
            <p:ph type="sldNum" sz="quarter" idx="3"/>
          </p:nvPr>
        </p:nvSpPr>
        <p:spPr bwMode="auto">
          <a:xfrm>
            <a:off x="3855775" y="9443637"/>
            <a:ext cx="2951392" cy="49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b" anchorCtr="0" compatLnSpc="1">
            <a:prstTxWarp prst="textNoShape">
              <a:avLst/>
            </a:prstTxWarp>
          </a:bodyPr>
          <a:lstStyle>
            <a:lvl1pPr algn="r" defTabSz="918472" eaLnBrk="1" hangingPunct="1">
              <a:defRPr sz="1200"/>
            </a:lvl1pPr>
          </a:lstStyle>
          <a:p>
            <a:pPr>
              <a:defRPr/>
            </a:pPr>
            <a:fld id="{8A006170-CFBA-49BD-88C5-F32AA4515232}" type="slidenum">
              <a:rPr lang="en-GB" altLang="en-US"/>
              <a:pPr>
                <a:defRPr/>
              </a:pPr>
              <a:t>‹#›</a:t>
            </a:fld>
            <a:endParaRPr lang="en-GB" altLang="en-US"/>
          </a:p>
        </p:txBody>
      </p:sp>
    </p:spTree>
    <p:extLst>
      <p:ext uri="{BB962C8B-B14F-4D97-AF65-F5344CB8AC3E}">
        <p14:creationId xmlns:p14="http://schemas.microsoft.com/office/powerpoint/2010/main" val="666473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1"/>
            <a:ext cx="2951394" cy="49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t" anchorCtr="0" compatLnSpc="1">
            <a:prstTxWarp prst="textNoShape">
              <a:avLst/>
            </a:prstTxWarp>
          </a:bodyPr>
          <a:lstStyle>
            <a:lvl1pPr defTabSz="918472" eaLnBrk="1" hangingPunct="1">
              <a:defRPr sz="1200"/>
            </a:lvl1pPr>
          </a:lstStyle>
          <a:p>
            <a:pPr>
              <a:defRPr/>
            </a:pPr>
            <a:endParaRPr lang="en-GB" altLang="en-US"/>
          </a:p>
        </p:txBody>
      </p:sp>
      <p:sp>
        <p:nvSpPr>
          <p:cNvPr id="12291" name="Rectangle 3"/>
          <p:cNvSpPr>
            <a:spLocks noGrp="1" noChangeArrowheads="1"/>
          </p:cNvSpPr>
          <p:nvPr>
            <p:ph type="dt" idx="1"/>
          </p:nvPr>
        </p:nvSpPr>
        <p:spPr bwMode="auto">
          <a:xfrm>
            <a:off x="3855775" y="1"/>
            <a:ext cx="2951392" cy="49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t" anchorCtr="0" compatLnSpc="1">
            <a:prstTxWarp prst="textNoShape">
              <a:avLst/>
            </a:prstTxWarp>
          </a:bodyPr>
          <a:lstStyle>
            <a:lvl1pPr algn="r" defTabSz="918472" eaLnBrk="1" hangingPunct="1">
              <a:defRPr sz="1200"/>
            </a:lvl1pPr>
          </a:lstStyle>
          <a:p>
            <a:pPr>
              <a:defRPr/>
            </a:pPr>
            <a:endParaRPr lang="en-GB" altLang="en-US"/>
          </a:p>
        </p:txBody>
      </p:sp>
      <p:sp>
        <p:nvSpPr>
          <p:cNvPr id="2052" name="Rectangle 4"/>
          <p:cNvSpPr>
            <a:spLocks noGrp="1" noRot="1" noChangeAspect="1" noChangeArrowheads="1" noTextEdit="1"/>
          </p:cNvSpPr>
          <p:nvPr>
            <p:ph type="sldImg" idx="2"/>
          </p:nvPr>
        </p:nvSpPr>
        <p:spPr bwMode="auto">
          <a:xfrm>
            <a:off x="715963" y="747713"/>
            <a:ext cx="5378450"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0717" y="4721011"/>
            <a:ext cx="5447355" cy="447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12294" name="Rectangle 6"/>
          <p:cNvSpPr>
            <a:spLocks noGrp="1" noChangeArrowheads="1"/>
          </p:cNvSpPr>
          <p:nvPr>
            <p:ph type="ftr" sz="quarter" idx="4"/>
          </p:nvPr>
        </p:nvSpPr>
        <p:spPr bwMode="auto">
          <a:xfrm>
            <a:off x="0" y="9443637"/>
            <a:ext cx="2951394" cy="49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b" anchorCtr="0" compatLnSpc="1">
            <a:prstTxWarp prst="textNoShape">
              <a:avLst/>
            </a:prstTxWarp>
          </a:bodyPr>
          <a:lstStyle>
            <a:lvl1pPr defTabSz="918472" eaLnBrk="1" hangingPunct="1">
              <a:defRPr sz="1200"/>
            </a:lvl1pPr>
          </a:lstStyle>
          <a:p>
            <a:pPr>
              <a:defRPr/>
            </a:pPr>
            <a:endParaRPr lang="en-GB" altLang="en-US"/>
          </a:p>
        </p:txBody>
      </p:sp>
      <p:sp>
        <p:nvSpPr>
          <p:cNvPr id="12295" name="Rectangle 7"/>
          <p:cNvSpPr>
            <a:spLocks noGrp="1" noChangeArrowheads="1"/>
          </p:cNvSpPr>
          <p:nvPr>
            <p:ph type="sldNum" sz="quarter" idx="5"/>
          </p:nvPr>
        </p:nvSpPr>
        <p:spPr bwMode="auto">
          <a:xfrm>
            <a:off x="3855775" y="9443637"/>
            <a:ext cx="2951392" cy="49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b" anchorCtr="0" compatLnSpc="1">
            <a:prstTxWarp prst="textNoShape">
              <a:avLst/>
            </a:prstTxWarp>
          </a:bodyPr>
          <a:lstStyle>
            <a:lvl1pPr algn="r" defTabSz="918472" eaLnBrk="1" hangingPunct="1">
              <a:defRPr sz="1200"/>
            </a:lvl1pPr>
          </a:lstStyle>
          <a:p>
            <a:pPr>
              <a:defRPr/>
            </a:pPr>
            <a:fld id="{AA7DCC19-C783-4208-8913-2AFA2BA0A573}" type="slidenum">
              <a:rPr lang="en-GB" altLang="en-US"/>
              <a:pPr>
                <a:defRPr/>
              </a:pPr>
              <a:t>‹#›</a:t>
            </a:fld>
            <a:endParaRPr lang="en-GB" altLang="en-US"/>
          </a:p>
        </p:txBody>
      </p:sp>
    </p:spTree>
    <p:extLst>
      <p:ext uri="{BB962C8B-B14F-4D97-AF65-F5344CB8AC3E}">
        <p14:creationId xmlns:p14="http://schemas.microsoft.com/office/powerpoint/2010/main" val="15487397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 </a:t>
            </a:r>
            <a:r>
              <a:rPr lang="en-GB" dirty="0" err="1" smtClean="0"/>
              <a:t>Notke</a:t>
            </a:r>
            <a:endParaRPr lang="en-GB" dirty="0" smtClean="0"/>
          </a:p>
          <a:p>
            <a:r>
              <a:rPr lang="en-GB" dirty="0" smtClean="0"/>
              <a:t>Kevin Durant (NBA</a:t>
            </a:r>
            <a:r>
              <a:rPr lang="en-GB" baseline="0" dirty="0" smtClean="0"/>
              <a:t> draft)</a:t>
            </a:r>
            <a:endParaRPr lang="en-GB" dirty="0"/>
          </a:p>
        </p:txBody>
      </p:sp>
      <p:sp>
        <p:nvSpPr>
          <p:cNvPr id="4" name="Slide Number Placeholder 3"/>
          <p:cNvSpPr>
            <a:spLocks noGrp="1"/>
          </p:cNvSpPr>
          <p:nvPr>
            <p:ph type="sldNum" sz="quarter" idx="10"/>
          </p:nvPr>
        </p:nvSpPr>
        <p:spPr/>
        <p:txBody>
          <a:bodyPr/>
          <a:lstStyle/>
          <a:p>
            <a:pPr>
              <a:defRPr/>
            </a:pPr>
            <a:fld id="{AA7DCC19-C783-4208-8913-2AFA2BA0A573}" type="slidenum">
              <a:rPr lang="en-GB" altLang="en-US" smtClean="0"/>
              <a:pPr>
                <a:defRPr/>
              </a:pPr>
              <a:t>8</a:t>
            </a:fld>
            <a:endParaRPr lang="en-GB" altLang="en-US"/>
          </a:p>
        </p:txBody>
      </p:sp>
    </p:spTree>
    <p:extLst>
      <p:ext uri="{BB962C8B-B14F-4D97-AF65-F5344CB8AC3E}">
        <p14:creationId xmlns:p14="http://schemas.microsoft.com/office/powerpoint/2010/main" val="3476063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90F2BF1F-6587-484B-8F9A-06893DA85A70}" type="slidenum">
              <a:rPr lang="en-US">
                <a:solidFill>
                  <a:srgbClr val="000000"/>
                </a:solidFill>
                <a:latin typeface="Times New Roman" charset="0"/>
              </a:rPr>
              <a:pPr/>
              <a:t>40</a:t>
            </a:fld>
            <a:endParaRPr lang="en-US">
              <a:solidFill>
                <a:srgbClr val="000000"/>
              </a:solidFill>
              <a:latin typeface="Times New Roman" charset="0"/>
            </a:endParaRPr>
          </a:p>
        </p:txBody>
      </p:sp>
      <p:sp>
        <p:nvSpPr>
          <p:cNvPr id="16387" name="Rectangle 2"/>
          <p:cNvSpPr>
            <a:spLocks noGrp="1" noRot="1" noChangeAspect="1" noChangeArrowheads="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152357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r>
              <a:rPr lang="en-GB" altLang="en-US" smtClean="0">
                <a:latin typeface="Arial" panose="020B0604020202020204" pitchFamily="34" charset="0"/>
                <a:cs typeface="Arial" panose="020B0604020202020204" pitchFamily="34" charset="0"/>
              </a:rPr>
              <a:t>Linda</a:t>
            </a:r>
          </a:p>
        </p:txBody>
      </p:sp>
      <p:sp>
        <p:nvSpPr>
          <p:cNvPr id="614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60003" indent="-291065">
              <a:defRPr>
                <a:solidFill>
                  <a:schemeClr val="tx1"/>
                </a:solidFill>
                <a:latin typeface="Arial" panose="020B0604020202020204" pitchFamily="34" charset="0"/>
                <a:cs typeface="Arial" panose="020B0604020202020204" pitchFamily="34" charset="0"/>
              </a:defRPr>
            </a:lvl2pPr>
            <a:lvl3pPr marL="1169111" indent="-232852">
              <a:defRPr>
                <a:solidFill>
                  <a:schemeClr val="tx1"/>
                </a:solidFill>
                <a:latin typeface="Arial" panose="020B0604020202020204" pitchFamily="34" charset="0"/>
                <a:cs typeface="Arial" panose="020B0604020202020204" pitchFamily="34" charset="0"/>
              </a:defRPr>
            </a:lvl3pPr>
            <a:lvl4pPr marL="1636432" indent="-232852">
              <a:defRPr>
                <a:solidFill>
                  <a:schemeClr val="tx1"/>
                </a:solidFill>
                <a:latin typeface="Arial" panose="020B0604020202020204" pitchFamily="34" charset="0"/>
                <a:cs typeface="Arial" panose="020B0604020202020204" pitchFamily="34" charset="0"/>
              </a:defRPr>
            </a:lvl4pPr>
            <a:lvl5pPr marL="2103753" indent="-232852">
              <a:defRPr>
                <a:solidFill>
                  <a:schemeClr val="tx1"/>
                </a:solidFill>
                <a:latin typeface="Arial" panose="020B0604020202020204" pitchFamily="34" charset="0"/>
                <a:cs typeface="Arial" panose="020B0604020202020204" pitchFamily="34" charset="0"/>
              </a:defRPr>
            </a:lvl5pPr>
            <a:lvl6pPr marL="2569457"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5161"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0865"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569"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8A7E0D-FD87-47FC-AF44-AF7836C97B57}" type="slidenum">
              <a:rPr lang="en-GB" altLang="en-US" smtClean="0"/>
              <a:pPr/>
              <a:t>9</a:t>
            </a:fld>
            <a:endParaRPr lang="en-GB" altLang="en-US" smtClean="0"/>
          </a:p>
        </p:txBody>
      </p:sp>
    </p:spTree>
    <p:extLst>
      <p:ext uri="{BB962C8B-B14F-4D97-AF65-F5344CB8AC3E}">
        <p14:creationId xmlns:p14="http://schemas.microsoft.com/office/powerpoint/2010/main" val="2706168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r>
              <a:rPr lang="en-GB" altLang="en-US" dirty="0" smtClean="0">
                <a:latin typeface="Arial" panose="020B0604020202020204" pitchFamily="34" charset="0"/>
                <a:cs typeface="Arial" panose="020B0604020202020204" pitchFamily="34" charset="0"/>
              </a:rPr>
              <a:t>Dawn</a:t>
            </a:r>
          </a:p>
        </p:txBody>
      </p:sp>
      <p:sp>
        <p:nvSpPr>
          <p:cNvPr id="1331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60003" indent="-291065">
              <a:defRPr>
                <a:solidFill>
                  <a:schemeClr val="tx1"/>
                </a:solidFill>
                <a:latin typeface="Arial" panose="020B0604020202020204" pitchFamily="34" charset="0"/>
                <a:cs typeface="Arial" panose="020B0604020202020204" pitchFamily="34" charset="0"/>
              </a:defRPr>
            </a:lvl2pPr>
            <a:lvl3pPr marL="1169111" indent="-232852">
              <a:defRPr>
                <a:solidFill>
                  <a:schemeClr val="tx1"/>
                </a:solidFill>
                <a:latin typeface="Arial" panose="020B0604020202020204" pitchFamily="34" charset="0"/>
                <a:cs typeface="Arial" panose="020B0604020202020204" pitchFamily="34" charset="0"/>
              </a:defRPr>
            </a:lvl3pPr>
            <a:lvl4pPr marL="1636432" indent="-232852">
              <a:defRPr>
                <a:solidFill>
                  <a:schemeClr val="tx1"/>
                </a:solidFill>
                <a:latin typeface="Arial" panose="020B0604020202020204" pitchFamily="34" charset="0"/>
                <a:cs typeface="Arial" panose="020B0604020202020204" pitchFamily="34" charset="0"/>
              </a:defRPr>
            </a:lvl4pPr>
            <a:lvl5pPr marL="2103753" indent="-232852">
              <a:defRPr>
                <a:solidFill>
                  <a:schemeClr val="tx1"/>
                </a:solidFill>
                <a:latin typeface="Arial" panose="020B0604020202020204" pitchFamily="34" charset="0"/>
                <a:cs typeface="Arial" panose="020B0604020202020204" pitchFamily="34" charset="0"/>
              </a:defRPr>
            </a:lvl5pPr>
            <a:lvl6pPr marL="2569457"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5161"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0865"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569"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0AEB4E-DF80-4C5A-8FCB-FEC440150A14}" type="slidenum">
              <a:rPr lang="en-GB" altLang="en-US" smtClean="0"/>
              <a:pPr/>
              <a:t>14</a:t>
            </a:fld>
            <a:endParaRPr lang="en-GB" altLang="en-US" smtClean="0"/>
          </a:p>
        </p:txBody>
      </p:sp>
    </p:spTree>
    <p:extLst>
      <p:ext uri="{BB962C8B-B14F-4D97-AF65-F5344CB8AC3E}">
        <p14:creationId xmlns:p14="http://schemas.microsoft.com/office/powerpoint/2010/main" val="73484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n-GB" altLang="en-US" dirty="0" smtClean="0">
                <a:latin typeface="Arial" panose="020B0604020202020204" pitchFamily="34" charset="0"/>
                <a:cs typeface="Arial" panose="020B0604020202020204" pitchFamily="34" charset="0"/>
              </a:rPr>
              <a:t>Dawn</a:t>
            </a:r>
          </a:p>
        </p:txBody>
      </p:sp>
      <p:sp>
        <p:nvSpPr>
          <p:cNvPr id="2458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60003" indent="-291065">
              <a:defRPr>
                <a:solidFill>
                  <a:schemeClr val="tx1"/>
                </a:solidFill>
                <a:latin typeface="Arial" panose="020B0604020202020204" pitchFamily="34" charset="0"/>
                <a:cs typeface="Arial" panose="020B0604020202020204" pitchFamily="34" charset="0"/>
              </a:defRPr>
            </a:lvl2pPr>
            <a:lvl3pPr marL="1169111" indent="-232852">
              <a:defRPr>
                <a:solidFill>
                  <a:schemeClr val="tx1"/>
                </a:solidFill>
                <a:latin typeface="Arial" panose="020B0604020202020204" pitchFamily="34" charset="0"/>
                <a:cs typeface="Arial" panose="020B0604020202020204" pitchFamily="34" charset="0"/>
              </a:defRPr>
            </a:lvl3pPr>
            <a:lvl4pPr marL="1636432" indent="-232852">
              <a:defRPr>
                <a:solidFill>
                  <a:schemeClr val="tx1"/>
                </a:solidFill>
                <a:latin typeface="Arial" panose="020B0604020202020204" pitchFamily="34" charset="0"/>
                <a:cs typeface="Arial" panose="020B0604020202020204" pitchFamily="34" charset="0"/>
              </a:defRPr>
            </a:lvl4pPr>
            <a:lvl5pPr marL="2103753" indent="-232852">
              <a:defRPr>
                <a:solidFill>
                  <a:schemeClr val="tx1"/>
                </a:solidFill>
                <a:latin typeface="Arial" panose="020B0604020202020204" pitchFamily="34" charset="0"/>
                <a:cs typeface="Arial" panose="020B0604020202020204" pitchFamily="34" charset="0"/>
              </a:defRPr>
            </a:lvl5pPr>
            <a:lvl6pPr marL="2569457"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5161"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0865"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569"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9A8A89-BB8D-4F03-BD9C-842E47AD70DB}" type="slidenum">
              <a:rPr lang="en-GB" altLang="en-US" smtClean="0"/>
              <a:pPr/>
              <a:t>15</a:t>
            </a:fld>
            <a:endParaRPr lang="en-GB" altLang="en-US" smtClean="0"/>
          </a:p>
        </p:txBody>
      </p:sp>
    </p:spTree>
    <p:extLst>
      <p:ext uri="{BB962C8B-B14F-4D97-AF65-F5344CB8AC3E}">
        <p14:creationId xmlns:p14="http://schemas.microsoft.com/office/powerpoint/2010/main" val="395613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F0290F-FEAE-453B-8D6D-AA3F9CE6A6EC}"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590263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F0290F-FEAE-453B-8D6D-AA3F9CE6A6EC}"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4294157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a:p>
            <a:r>
              <a:rPr lang="en-GB" dirty="0"/>
              <a:t>Merged “Super College” Formerly Aberdeen College and Banff and Buchan college</a:t>
            </a:r>
            <a:endParaRPr lang="en-US" dirty="0"/>
          </a:p>
          <a:p>
            <a:endParaRPr lang="en-GB" dirty="0"/>
          </a:p>
          <a:p>
            <a:r>
              <a:rPr lang="en-GB" dirty="0"/>
              <a:t>Courses from Introductory Level to Advanced HND level with articulation to 33 HNC/D programmes articulating to 338 degree programmes</a:t>
            </a:r>
            <a:endParaRPr lang="en-US" dirty="0"/>
          </a:p>
          <a:p>
            <a:endParaRPr lang="en-GB" dirty="0"/>
          </a:p>
          <a:p>
            <a:r>
              <a:rPr lang="en-GB" dirty="0"/>
              <a:t>Around 350 College student articulate to 2nd or 3rd year of Degree programmes at RGU each year</a:t>
            </a:r>
            <a:endParaRPr lang="en-US" dirty="0"/>
          </a:p>
          <a:p>
            <a:endParaRPr lang="en-GB" dirty="0"/>
          </a:p>
          <a:p>
            <a:r>
              <a:rPr lang="en-GB" dirty="0"/>
              <a:t>30% of young people in North East progress to Full Time Study at </a:t>
            </a:r>
            <a:r>
              <a:rPr lang="en-GB" dirty="0" err="1"/>
              <a:t>NESCol</a:t>
            </a:r>
          </a:p>
          <a:p>
            <a:endParaRPr lang="en-GB" dirty="0"/>
          </a:p>
          <a:p>
            <a:r>
              <a:rPr lang="en-GB" dirty="0"/>
              <a:t>Schools in Engineering, Science and Technology, Creative Industries, Computing and Business Enterprise and Service Industries</a:t>
            </a:r>
            <a:endParaRPr lang="en-US" dirty="0"/>
          </a:p>
          <a:p>
            <a:endParaRPr lang="en-GB" dirty="0"/>
          </a:p>
          <a:p>
            <a:r>
              <a:rPr lang="en-GB" dirty="0"/>
              <a:t>Centre for Excellence in Maritime, Oil and Gas and Creative Industries</a:t>
            </a:r>
            <a:endParaRPr lang="en-US" dirty="0"/>
          </a:p>
          <a:p>
            <a:endParaRPr lang="en-GB" dirty="0"/>
          </a:p>
          <a:p>
            <a:endParaRPr lang="en-GB" dirty="0"/>
          </a:p>
          <a:p>
            <a:endParaRPr lang="en-GB" dirty="0">
              <a:cs typeface="Calibri"/>
            </a:endParaRPr>
          </a:p>
        </p:txBody>
      </p:sp>
      <p:sp>
        <p:nvSpPr>
          <p:cNvPr id="4" name="Slide Number Placeholder 3"/>
          <p:cNvSpPr>
            <a:spLocks noGrp="1"/>
          </p:cNvSpPr>
          <p:nvPr>
            <p:ph type="sldNum" sz="quarter" idx="10"/>
          </p:nvPr>
        </p:nvSpPr>
        <p:spPr/>
        <p:txBody>
          <a:bodyPr/>
          <a:lstStyle/>
          <a:p>
            <a:fld id="{BDF0290F-FEAE-453B-8D6D-AA3F9CE6A6EC}"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384006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80966472-CB60-5143-8C0F-2020104E1B79}" type="slidenum">
              <a:rPr lang="en-US">
                <a:solidFill>
                  <a:srgbClr val="000000"/>
                </a:solidFill>
                <a:latin typeface="Times New Roman" charset="0"/>
              </a:rPr>
              <a:pPr/>
              <a:t>29</a:t>
            </a:fld>
            <a:endParaRPr lang="en-US">
              <a:solidFill>
                <a:srgbClr val="000000"/>
              </a:solidFill>
              <a:latin typeface="Times New Roman"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837349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F0290F-FEAE-453B-8D6D-AA3F9CE6A6EC}"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428446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0114EF7A-71CD-4DFA-97E8-C68BD37330AC}" type="slidenum">
              <a:rPr lang="en-GB" altLang="en-US"/>
              <a:pPr>
                <a:defRPr/>
              </a:pPr>
              <a:t>‹#›</a:t>
            </a:fld>
            <a:endParaRPr lang="en-GB" altLang="en-US"/>
          </a:p>
        </p:txBody>
      </p:sp>
    </p:spTree>
    <p:extLst>
      <p:ext uri="{BB962C8B-B14F-4D97-AF65-F5344CB8AC3E}">
        <p14:creationId xmlns:p14="http://schemas.microsoft.com/office/powerpoint/2010/main" val="19051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31820256-0A29-49C3-B48C-A6C3754D7FCB}" type="slidenum">
              <a:rPr lang="en-GB" altLang="en-US"/>
              <a:pPr>
                <a:defRPr/>
              </a:pPr>
              <a:t>‹#›</a:t>
            </a:fld>
            <a:endParaRPr lang="en-GB" altLang="en-US"/>
          </a:p>
        </p:txBody>
      </p:sp>
    </p:spTree>
    <p:extLst>
      <p:ext uri="{BB962C8B-B14F-4D97-AF65-F5344CB8AC3E}">
        <p14:creationId xmlns:p14="http://schemas.microsoft.com/office/powerpoint/2010/main" val="3899042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254B49A7-B48E-4C33-A857-1CE238FB3E49}" type="slidenum">
              <a:rPr lang="en-GB" altLang="en-US"/>
              <a:pPr>
                <a:defRPr/>
              </a:pPr>
              <a:t>‹#›</a:t>
            </a:fld>
            <a:endParaRPr lang="en-GB" altLang="en-US"/>
          </a:p>
        </p:txBody>
      </p:sp>
    </p:spTree>
    <p:extLst>
      <p:ext uri="{BB962C8B-B14F-4D97-AF65-F5344CB8AC3E}">
        <p14:creationId xmlns:p14="http://schemas.microsoft.com/office/powerpoint/2010/main" val="176114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413346386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69619081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325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GB" smtClean="0"/>
              <a:t>Click to edit Master text styles</a:t>
            </a:r>
          </a:p>
        </p:txBody>
      </p:sp>
    </p:spTree>
    <p:extLst>
      <p:ext uri="{BB962C8B-B14F-4D97-AF65-F5344CB8AC3E}">
        <p14:creationId xmlns:p14="http://schemas.microsoft.com/office/powerpoint/2010/main" val="31652806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7429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94036170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smtClean="0"/>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86324241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237668186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25362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1625" b="1"/>
            </a:lvl1pPr>
          </a:lstStyle>
          <a:p>
            <a:r>
              <a:rPr lang="en-GB" smtClean="0"/>
              <a:t>Click to edit Master title style</a:t>
            </a:r>
            <a:endParaRPr lang="en-US"/>
          </a:p>
        </p:txBody>
      </p:sp>
      <p:sp>
        <p:nvSpPr>
          <p:cNvPr id="3" name="Content Placeholder 2"/>
          <p:cNvSpPr>
            <a:spLocks noGrp="1"/>
          </p:cNvSpPr>
          <p:nvPr>
            <p:ph idx="1"/>
          </p:nvPr>
        </p:nvSpPr>
        <p:spPr>
          <a:xfrm>
            <a:off x="3872971" y="273052"/>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smtClean="0"/>
              <a:t>Click to edit Master text styles</a:t>
            </a:r>
          </a:p>
        </p:txBody>
      </p:sp>
    </p:spTree>
    <p:extLst>
      <p:ext uri="{BB962C8B-B14F-4D97-AF65-F5344CB8AC3E}">
        <p14:creationId xmlns:p14="http://schemas.microsoft.com/office/powerpoint/2010/main" val="28303059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5FE26308-EEFE-43F7-96F6-E569064D8AE3}" type="slidenum">
              <a:rPr lang="en-GB" altLang="en-US"/>
              <a:pPr>
                <a:defRPr/>
              </a:pPr>
              <a:t>‹#›</a:t>
            </a:fld>
            <a:endParaRPr lang="en-GB" altLang="en-US"/>
          </a:p>
        </p:txBody>
      </p:sp>
    </p:spTree>
    <p:extLst>
      <p:ext uri="{BB962C8B-B14F-4D97-AF65-F5344CB8AC3E}">
        <p14:creationId xmlns:p14="http://schemas.microsoft.com/office/powerpoint/2010/main" val="4224805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625"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endParaRPr lang="en-US"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smtClean="0"/>
              <a:t>Click to edit Master text styles</a:t>
            </a:r>
          </a:p>
        </p:txBody>
      </p:sp>
    </p:spTree>
    <p:extLst>
      <p:ext uri="{BB962C8B-B14F-4D97-AF65-F5344CB8AC3E}">
        <p14:creationId xmlns:p14="http://schemas.microsoft.com/office/powerpoint/2010/main" val="231481657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52958527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742950" y="609600"/>
            <a:ext cx="6149975"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39371739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81101398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8277326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325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GB"/>
              <a:t>Click to edit Master text styles</a:t>
            </a:r>
          </a:p>
        </p:txBody>
      </p:sp>
    </p:spTree>
    <p:extLst>
      <p:ext uri="{BB962C8B-B14F-4D97-AF65-F5344CB8AC3E}">
        <p14:creationId xmlns:p14="http://schemas.microsoft.com/office/powerpoint/2010/main" val="66382979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429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355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2031493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1900080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91764009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4887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6275" y="1709738"/>
            <a:ext cx="8543925"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76275" y="4589463"/>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B9E31279-FA9A-4369-8215-14B95371EBE9}" type="slidenum">
              <a:rPr lang="en-GB" altLang="en-US"/>
              <a:pPr>
                <a:defRPr/>
              </a:pPr>
              <a:t>‹#›</a:t>
            </a:fld>
            <a:endParaRPr lang="en-GB" altLang="en-US"/>
          </a:p>
        </p:txBody>
      </p:sp>
    </p:spTree>
    <p:extLst>
      <p:ext uri="{BB962C8B-B14F-4D97-AF65-F5344CB8AC3E}">
        <p14:creationId xmlns:p14="http://schemas.microsoft.com/office/powerpoint/2010/main" val="1819347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1625" b="1"/>
            </a:lvl1pPr>
          </a:lstStyle>
          <a:p>
            <a:r>
              <a:rPr lang="en-GB"/>
              <a:t>Click to edit Master title style</a:t>
            </a:r>
            <a:endParaRPr lang="en-US"/>
          </a:p>
        </p:txBody>
      </p:sp>
      <p:sp>
        <p:nvSpPr>
          <p:cNvPr id="3" name="Content Placeholder 2"/>
          <p:cNvSpPr>
            <a:spLocks noGrp="1"/>
          </p:cNvSpPr>
          <p:nvPr>
            <p:ph idx="1"/>
          </p:nvPr>
        </p:nvSpPr>
        <p:spPr>
          <a:xfrm>
            <a:off x="3872971" y="273052"/>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a:t>Click to edit Master text styles</a:t>
            </a:r>
          </a:p>
        </p:txBody>
      </p:sp>
    </p:spTree>
    <p:extLst>
      <p:ext uri="{BB962C8B-B14F-4D97-AF65-F5344CB8AC3E}">
        <p14:creationId xmlns:p14="http://schemas.microsoft.com/office/powerpoint/2010/main" val="103437892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625"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a:t>Click to edit Master text styles</a:t>
            </a:r>
          </a:p>
        </p:txBody>
      </p:sp>
    </p:spTree>
    <p:extLst>
      <p:ext uri="{BB962C8B-B14F-4D97-AF65-F5344CB8AC3E}">
        <p14:creationId xmlns:p14="http://schemas.microsoft.com/office/powerpoint/2010/main" val="414698968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7122881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42950" y="609600"/>
            <a:ext cx="6149975"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8153626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02863233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6309346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325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GB"/>
              <a:t>Click to edit Master text styles</a:t>
            </a:r>
          </a:p>
        </p:txBody>
      </p:sp>
    </p:spTree>
    <p:extLst>
      <p:ext uri="{BB962C8B-B14F-4D97-AF65-F5344CB8AC3E}">
        <p14:creationId xmlns:p14="http://schemas.microsoft.com/office/powerpoint/2010/main" val="150527182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429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355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5882223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8432716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44731532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600200"/>
            <a:ext cx="4381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4F2DE1A2-77AA-4489-A5D5-091D7C6FE22C}" type="slidenum">
              <a:rPr lang="en-GB" altLang="en-US"/>
              <a:pPr>
                <a:defRPr/>
              </a:pPr>
              <a:t>‹#›</a:t>
            </a:fld>
            <a:endParaRPr lang="en-GB" altLang="en-US"/>
          </a:p>
        </p:txBody>
      </p:sp>
    </p:spTree>
    <p:extLst>
      <p:ext uri="{BB962C8B-B14F-4D97-AF65-F5344CB8AC3E}">
        <p14:creationId xmlns:p14="http://schemas.microsoft.com/office/powerpoint/2010/main" val="5415870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12178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1625" b="1"/>
            </a:lvl1pPr>
          </a:lstStyle>
          <a:p>
            <a:r>
              <a:rPr lang="en-GB"/>
              <a:t>Click to edit Master title style</a:t>
            </a:r>
            <a:endParaRPr lang="en-US"/>
          </a:p>
        </p:txBody>
      </p:sp>
      <p:sp>
        <p:nvSpPr>
          <p:cNvPr id="3" name="Content Placeholder 2"/>
          <p:cNvSpPr>
            <a:spLocks noGrp="1"/>
          </p:cNvSpPr>
          <p:nvPr>
            <p:ph idx="1"/>
          </p:nvPr>
        </p:nvSpPr>
        <p:spPr>
          <a:xfrm>
            <a:off x="3872971" y="273052"/>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a:t>Click to edit Master text styles</a:t>
            </a:r>
          </a:p>
        </p:txBody>
      </p:sp>
    </p:spTree>
    <p:extLst>
      <p:ext uri="{BB962C8B-B14F-4D97-AF65-F5344CB8AC3E}">
        <p14:creationId xmlns:p14="http://schemas.microsoft.com/office/powerpoint/2010/main" val="3271602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625"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a:t>Click to edit Master text styles</a:t>
            </a:r>
          </a:p>
        </p:txBody>
      </p:sp>
    </p:spTree>
    <p:extLst>
      <p:ext uri="{BB962C8B-B14F-4D97-AF65-F5344CB8AC3E}">
        <p14:creationId xmlns:p14="http://schemas.microsoft.com/office/powerpoint/2010/main" val="199989077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3775090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42950" y="609600"/>
            <a:ext cx="6149975"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8788068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48289967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4728215"/>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325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GB"/>
              <a:t>Click to edit Master text styles</a:t>
            </a:r>
          </a:p>
        </p:txBody>
      </p:sp>
    </p:spTree>
    <p:extLst>
      <p:ext uri="{BB962C8B-B14F-4D97-AF65-F5344CB8AC3E}">
        <p14:creationId xmlns:p14="http://schemas.microsoft.com/office/powerpoint/2010/main" val="128103904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429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355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1385782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3161108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625" y="365125"/>
            <a:ext cx="8543925"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625" y="2505075"/>
            <a:ext cx="41910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6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189453CE-3FEA-4112-9503-858C97108E4D}" type="slidenum">
              <a:rPr lang="en-GB" altLang="en-US"/>
              <a:pPr>
                <a:defRPr/>
              </a:pPr>
              <a:t>‹#›</a:t>
            </a:fld>
            <a:endParaRPr lang="en-GB" altLang="en-US"/>
          </a:p>
        </p:txBody>
      </p:sp>
    </p:spTree>
    <p:extLst>
      <p:ext uri="{BB962C8B-B14F-4D97-AF65-F5344CB8AC3E}">
        <p14:creationId xmlns:p14="http://schemas.microsoft.com/office/powerpoint/2010/main" val="8159562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73845937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28129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1625" b="1"/>
            </a:lvl1pPr>
          </a:lstStyle>
          <a:p>
            <a:r>
              <a:rPr lang="en-GB"/>
              <a:t>Click to edit Master title style</a:t>
            </a:r>
            <a:endParaRPr lang="en-US"/>
          </a:p>
        </p:txBody>
      </p:sp>
      <p:sp>
        <p:nvSpPr>
          <p:cNvPr id="3" name="Content Placeholder 2"/>
          <p:cNvSpPr>
            <a:spLocks noGrp="1"/>
          </p:cNvSpPr>
          <p:nvPr>
            <p:ph idx="1"/>
          </p:nvPr>
        </p:nvSpPr>
        <p:spPr>
          <a:xfrm>
            <a:off x="3872971" y="273052"/>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a:t>Click to edit Master text styles</a:t>
            </a:r>
          </a:p>
        </p:txBody>
      </p:sp>
    </p:spTree>
    <p:extLst>
      <p:ext uri="{BB962C8B-B14F-4D97-AF65-F5344CB8AC3E}">
        <p14:creationId xmlns:p14="http://schemas.microsoft.com/office/powerpoint/2010/main" val="155873108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625"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a:t>Click to edit Master text styles</a:t>
            </a:r>
          </a:p>
        </p:txBody>
      </p:sp>
    </p:spTree>
    <p:extLst>
      <p:ext uri="{BB962C8B-B14F-4D97-AF65-F5344CB8AC3E}">
        <p14:creationId xmlns:p14="http://schemas.microsoft.com/office/powerpoint/2010/main" val="416696946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0870760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42950" y="609600"/>
            <a:ext cx="6149975"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2792555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2933487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2858752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325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GB"/>
              <a:t>Click to edit Master text styles</a:t>
            </a:r>
          </a:p>
        </p:txBody>
      </p:sp>
    </p:spTree>
    <p:extLst>
      <p:ext uri="{BB962C8B-B14F-4D97-AF65-F5344CB8AC3E}">
        <p14:creationId xmlns:p14="http://schemas.microsoft.com/office/powerpoint/2010/main" val="356594942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429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355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65932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C767CEE4-06BD-4716-B5BF-B3BB51B3D964}" type="slidenum">
              <a:rPr lang="en-GB" altLang="en-US"/>
              <a:pPr>
                <a:defRPr/>
              </a:pPr>
              <a:t>‹#›</a:t>
            </a:fld>
            <a:endParaRPr lang="en-GB" altLang="en-US"/>
          </a:p>
        </p:txBody>
      </p:sp>
    </p:spTree>
    <p:extLst>
      <p:ext uri="{BB962C8B-B14F-4D97-AF65-F5344CB8AC3E}">
        <p14:creationId xmlns:p14="http://schemas.microsoft.com/office/powerpoint/2010/main" val="12523583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1563255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56650014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68637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1625" b="1"/>
            </a:lvl1pPr>
          </a:lstStyle>
          <a:p>
            <a:r>
              <a:rPr lang="en-GB"/>
              <a:t>Click to edit Master title style</a:t>
            </a:r>
            <a:endParaRPr lang="en-US"/>
          </a:p>
        </p:txBody>
      </p:sp>
      <p:sp>
        <p:nvSpPr>
          <p:cNvPr id="3" name="Content Placeholder 2"/>
          <p:cNvSpPr>
            <a:spLocks noGrp="1"/>
          </p:cNvSpPr>
          <p:nvPr>
            <p:ph idx="1"/>
          </p:nvPr>
        </p:nvSpPr>
        <p:spPr>
          <a:xfrm>
            <a:off x="3872971" y="273052"/>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a:t>Click to edit Master text styles</a:t>
            </a:r>
          </a:p>
        </p:txBody>
      </p:sp>
    </p:spTree>
    <p:extLst>
      <p:ext uri="{BB962C8B-B14F-4D97-AF65-F5344CB8AC3E}">
        <p14:creationId xmlns:p14="http://schemas.microsoft.com/office/powerpoint/2010/main" val="239912975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625"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a:t>Click to edit Master text styles</a:t>
            </a:r>
          </a:p>
        </p:txBody>
      </p:sp>
    </p:spTree>
    <p:extLst>
      <p:ext uri="{BB962C8B-B14F-4D97-AF65-F5344CB8AC3E}">
        <p14:creationId xmlns:p14="http://schemas.microsoft.com/office/powerpoint/2010/main" val="310279003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7683601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42950" y="609600"/>
            <a:ext cx="6149975"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2575254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850989096"/>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27009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325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GB"/>
              <a:t>Click to edit Master text styles</a:t>
            </a:r>
          </a:p>
        </p:txBody>
      </p:sp>
    </p:spTree>
    <p:extLst>
      <p:ext uri="{BB962C8B-B14F-4D97-AF65-F5344CB8AC3E}">
        <p14:creationId xmlns:p14="http://schemas.microsoft.com/office/powerpoint/2010/main" val="252036837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94AC6E73-565C-4112-957B-F3964864E6CB}" type="slidenum">
              <a:rPr lang="en-GB" altLang="en-US"/>
              <a:pPr>
                <a:defRPr/>
              </a:pPr>
              <a:t>‹#›</a:t>
            </a:fld>
            <a:endParaRPr lang="en-GB" altLang="en-US"/>
          </a:p>
        </p:txBody>
      </p:sp>
    </p:spTree>
    <p:extLst>
      <p:ext uri="{BB962C8B-B14F-4D97-AF65-F5344CB8AC3E}">
        <p14:creationId xmlns:p14="http://schemas.microsoft.com/office/powerpoint/2010/main" val="9653727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429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355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1650871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88054545"/>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19397275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38729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1625" b="1"/>
            </a:lvl1pPr>
          </a:lstStyle>
          <a:p>
            <a:r>
              <a:rPr lang="en-GB"/>
              <a:t>Click to edit Master title style</a:t>
            </a:r>
            <a:endParaRPr lang="en-US"/>
          </a:p>
        </p:txBody>
      </p:sp>
      <p:sp>
        <p:nvSpPr>
          <p:cNvPr id="3" name="Content Placeholder 2"/>
          <p:cNvSpPr>
            <a:spLocks noGrp="1"/>
          </p:cNvSpPr>
          <p:nvPr>
            <p:ph idx="1"/>
          </p:nvPr>
        </p:nvSpPr>
        <p:spPr>
          <a:xfrm>
            <a:off x="3872971" y="273052"/>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a:t>Click to edit Master text styles</a:t>
            </a:r>
          </a:p>
        </p:txBody>
      </p:sp>
    </p:spTree>
    <p:extLst>
      <p:ext uri="{BB962C8B-B14F-4D97-AF65-F5344CB8AC3E}">
        <p14:creationId xmlns:p14="http://schemas.microsoft.com/office/powerpoint/2010/main" val="296894603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625"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a:t>Click to edit Master text styles</a:t>
            </a:r>
          </a:p>
        </p:txBody>
      </p:sp>
    </p:spTree>
    <p:extLst>
      <p:ext uri="{BB962C8B-B14F-4D97-AF65-F5344CB8AC3E}">
        <p14:creationId xmlns:p14="http://schemas.microsoft.com/office/powerpoint/2010/main" val="352070131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72345530"/>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42950" y="609600"/>
            <a:ext cx="6149975"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563166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A1CBD000-548F-4652-B778-2033E769F4F8}" type="slidenum">
              <a:rPr lang="en-GB" altLang="en-US"/>
              <a:pPr>
                <a:defRPr/>
              </a:pPr>
              <a:t>‹#›</a:t>
            </a:fld>
            <a:endParaRPr lang="en-GB" altLang="en-US"/>
          </a:p>
        </p:txBody>
      </p:sp>
    </p:spTree>
    <p:extLst>
      <p:ext uri="{BB962C8B-B14F-4D97-AF65-F5344CB8AC3E}">
        <p14:creationId xmlns:p14="http://schemas.microsoft.com/office/powerpoint/2010/main" val="51199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2DC79B9B-7EF2-47C4-AD5D-8211887A8B2E}" type="slidenum">
              <a:rPr lang="en-GB" altLang="en-US"/>
              <a:pPr>
                <a:defRPr/>
              </a:pPr>
              <a:t>‹#›</a:t>
            </a:fld>
            <a:endParaRPr lang="en-GB" altLang="en-US"/>
          </a:p>
        </p:txBody>
      </p:sp>
    </p:spTree>
    <p:extLst>
      <p:ext uri="{BB962C8B-B14F-4D97-AF65-F5344CB8AC3E}">
        <p14:creationId xmlns:p14="http://schemas.microsoft.com/office/powerpoint/2010/main" val="237281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78852"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GB" altLang="en-US"/>
          </a:p>
        </p:txBody>
      </p:sp>
      <p:sp>
        <p:nvSpPr>
          <p:cNvPr id="78853"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ltLang="en-US"/>
          </a:p>
        </p:txBody>
      </p:sp>
      <p:sp>
        <p:nvSpPr>
          <p:cNvPr id="78854"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915B010-442E-4E95-AEDC-737854F1EC6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NESCol Powerpoint 2013 b.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89520"/>
            <a:ext cx="9906000" cy="6461615"/>
          </a:xfrm>
          <a:prstGeom prst="rect">
            <a:avLst/>
          </a:prstGeom>
        </p:spPr>
      </p:pic>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7" name="Rectangle 13"/>
          <p:cNvSpPr>
            <a:spLocks noChangeArrowheads="1"/>
          </p:cNvSpPr>
          <p:nvPr userDrawn="1"/>
        </p:nvSpPr>
        <p:spPr bwMode="auto">
          <a:xfrm>
            <a:off x="2792942" y="6175376"/>
            <a:ext cx="184731" cy="369332"/>
          </a:xfrm>
          <a:prstGeom prst="rect">
            <a:avLst/>
          </a:prstGeom>
          <a:noFill/>
          <a:ln w="9525">
            <a:noFill/>
            <a:miter lim="800000"/>
            <a:headEnd/>
            <a:tailEnd/>
          </a:ln>
          <a:effectLst/>
        </p:spPr>
        <p:txBody>
          <a:bodyPr wrap="none">
            <a:prstTxWarp prst="textNoShape">
              <a:avLst/>
            </a:prstTxWarp>
            <a:spAutoFit/>
          </a:bodyPr>
          <a:lstStyle/>
          <a:p>
            <a:pPr>
              <a:defRPr/>
            </a:pPr>
            <a:endParaRPr lang="en-US" b="1">
              <a:solidFill>
                <a:srgbClr val="FFFFFF"/>
              </a:solidFill>
              <a:latin typeface="Arial" pitchFamily="-112" charset="0"/>
            </a:endParaRPr>
          </a:p>
        </p:txBody>
      </p:sp>
      <p:sp>
        <p:nvSpPr>
          <p:cNvPr id="1040" name="Rectangle 16"/>
          <p:cNvSpPr>
            <a:spLocks noChangeArrowheads="1"/>
          </p:cNvSpPr>
          <p:nvPr userDrawn="1"/>
        </p:nvSpPr>
        <p:spPr bwMode="auto">
          <a:xfrm>
            <a:off x="669574" y="6169028"/>
            <a:ext cx="2568222" cy="417294"/>
          </a:xfrm>
          <a:prstGeom prst="rect">
            <a:avLst/>
          </a:prstGeom>
          <a:noFill/>
          <a:ln w="9525">
            <a:noFill/>
            <a:miter lim="800000"/>
            <a:headEnd/>
            <a:tailEnd/>
          </a:ln>
          <a:effectLst/>
        </p:spPr>
        <p:txBody>
          <a:bodyPr wrap="square">
            <a:prstTxWarp prst="textNoShape">
              <a:avLst/>
            </a:prstTxWarp>
            <a:spAutoFit/>
          </a:bodyPr>
          <a:lstStyle/>
          <a:p>
            <a:pPr>
              <a:defRPr/>
            </a:pPr>
            <a:r>
              <a:rPr lang="en-US" sz="1056" b="1" dirty="0">
                <a:solidFill>
                  <a:srgbClr val="F0F7FF"/>
                </a:solidFill>
                <a:latin typeface="Arial" pitchFamily="-112" charset="0"/>
              </a:rPr>
              <a:t>Shelley </a:t>
            </a:r>
            <a:r>
              <a:rPr lang="en-US" sz="1056" b="1" dirty="0" err="1">
                <a:solidFill>
                  <a:srgbClr val="F0F7FF"/>
                </a:solidFill>
                <a:latin typeface="Arial" pitchFamily="-112" charset="0"/>
              </a:rPr>
              <a:t>MacKenzie</a:t>
            </a:r>
            <a:r>
              <a:rPr lang="en-US" sz="1056" b="1" dirty="0">
                <a:solidFill>
                  <a:srgbClr val="F0F7FF"/>
                </a:solidFill>
                <a:latin typeface="Arial" pitchFamily="-112" charset="0"/>
              </a:rPr>
              <a:t> – </a:t>
            </a:r>
            <a:r>
              <a:rPr lang="en-US" sz="1056" dirty="0">
                <a:solidFill>
                  <a:srgbClr val="F0F7FF"/>
                </a:solidFill>
                <a:latin typeface="Arial" pitchFamily="-112" charset="0"/>
              </a:rPr>
              <a:t>Schools Liaison Manager</a:t>
            </a:r>
            <a:endParaRPr lang="en-US" sz="1056" b="1" dirty="0">
              <a:solidFill>
                <a:srgbClr val="F0F7FF"/>
              </a:solidFill>
              <a:latin typeface="Arial" pitchFamily="-112" charset="0"/>
            </a:endParaRPr>
          </a:p>
        </p:txBody>
      </p:sp>
    </p:spTree>
    <p:extLst>
      <p:ext uri="{BB962C8B-B14F-4D97-AF65-F5344CB8AC3E}">
        <p14:creationId xmlns:p14="http://schemas.microsoft.com/office/powerpoint/2010/main" val="192858138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txStyles>
    <p:titleStyle>
      <a:lvl1pPr algn="l" rtl="0" eaLnBrk="0" fontAlgn="base" hangingPunct="0">
        <a:spcBef>
          <a:spcPct val="0"/>
        </a:spcBef>
        <a:spcAft>
          <a:spcPct val="0"/>
        </a:spcAft>
        <a:defRPr sz="2925">
          <a:solidFill>
            <a:srgbClr val="7E419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2pPr>
      <a:lvl3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3pPr>
      <a:lvl4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4pPr>
      <a:lvl5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5pPr>
      <a:lvl6pPr marL="371475" algn="l" rtl="0" eaLnBrk="0" fontAlgn="base" hangingPunct="0">
        <a:spcBef>
          <a:spcPct val="0"/>
        </a:spcBef>
        <a:spcAft>
          <a:spcPct val="0"/>
        </a:spcAft>
        <a:defRPr sz="2925">
          <a:solidFill>
            <a:srgbClr val="002461"/>
          </a:solidFill>
          <a:latin typeface="Arial" pitchFamily="-107" charset="0"/>
        </a:defRPr>
      </a:lvl6pPr>
      <a:lvl7pPr marL="742950" algn="l" rtl="0" eaLnBrk="0" fontAlgn="base" hangingPunct="0">
        <a:spcBef>
          <a:spcPct val="0"/>
        </a:spcBef>
        <a:spcAft>
          <a:spcPct val="0"/>
        </a:spcAft>
        <a:defRPr sz="2925">
          <a:solidFill>
            <a:srgbClr val="002461"/>
          </a:solidFill>
          <a:latin typeface="Arial" pitchFamily="-107" charset="0"/>
        </a:defRPr>
      </a:lvl7pPr>
      <a:lvl8pPr marL="1114425" algn="l" rtl="0" eaLnBrk="0" fontAlgn="base" hangingPunct="0">
        <a:spcBef>
          <a:spcPct val="0"/>
        </a:spcBef>
        <a:spcAft>
          <a:spcPct val="0"/>
        </a:spcAft>
        <a:defRPr sz="2925">
          <a:solidFill>
            <a:srgbClr val="002461"/>
          </a:solidFill>
          <a:latin typeface="Arial" pitchFamily="-107" charset="0"/>
        </a:defRPr>
      </a:lvl8pPr>
      <a:lvl9pPr marL="1485900" algn="l" rtl="0" eaLnBrk="0" fontAlgn="base" hangingPunct="0">
        <a:spcBef>
          <a:spcPct val="0"/>
        </a:spcBef>
        <a:spcAft>
          <a:spcPct val="0"/>
        </a:spcAft>
        <a:defRPr sz="2925">
          <a:solidFill>
            <a:srgbClr val="002461"/>
          </a:solidFill>
          <a:latin typeface="Arial" pitchFamily="-107" charset="0"/>
        </a:defRPr>
      </a:lvl9pPr>
    </p:titleStyle>
    <p:bodyStyle>
      <a:lvl1pPr marL="278606" indent="-278606" algn="l" rtl="0" eaLnBrk="0" fontAlgn="base" hangingPunct="0">
        <a:spcBef>
          <a:spcPct val="20000"/>
        </a:spcBef>
        <a:spcAft>
          <a:spcPct val="0"/>
        </a:spcAft>
        <a:buChar char="•"/>
        <a:defRPr sz="2600">
          <a:solidFill>
            <a:schemeClr val="tx1"/>
          </a:solidFill>
          <a:latin typeface="+mn-lt"/>
          <a:ea typeface="ＭＳ Ｐゴシック" pitchFamily="-109" charset="-128"/>
          <a:cs typeface="ＭＳ Ｐゴシック" pitchFamily="-109" charset="-128"/>
        </a:defRPr>
      </a:lvl1pPr>
      <a:lvl2pPr marL="603647" indent="-232172" algn="l" rtl="0" eaLnBrk="0" fontAlgn="base" hangingPunct="0">
        <a:spcBef>
          <a:spcPct val="20000"/>
        </a:spcBef>
        <a:spcAft>
          <a:spcPct val="0"/>
        </a:spcAft>
        <a:buChar char="–"/>
        <a:defRPr sz="2275">
          <a:solidFill>
            <a:schemeClr val="tx1"/>
          </a:solidFill>
          <a:latin typeface="+mn-lt"/>
          <a:ea typeface="ＭＳ Ｐゴシック" pitchFamily="-107" charset="-128"/>
        </a:defRPr>
      </a:lvl2pPr>
      <a:lvl3pPr marL="928688" indent="-185738" algn="l" rtl="0" eaLnBrk="0" fontAlgn="base" hangingPunct="0">
        <a:spcBef>
          <a:spcPct val="20000"/>
        </a:spcBef>
        <a:spcAft>
          <a:spcPct val="0"/>
        </a:spcAft>
        <a:buChar char="•"/>
        <a:defRPr sz="1950">
          <a:solidFill>
            <a:schemeClr val="tx1"/>
          </a:solidFill>
          <a:latin typeface="+mn-lt"/>
          <a:ea typeface="ＭＳ Ｐゴシック" pitchFamily="-107" charset="-128"/>
        </a:defRPr>
      </a:lvl3pPr>
      <a:lvl4pPr marL="13001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4pPr>
      <a:lvl5pPr marL="16716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5pPr>
      <a:lvl6pPr marL="204311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6pPr>
      <a:lvl7pPr marL="241458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7pPr>
      <a:lvl8pPr marL="27860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8pPr>
      <a:lvl9pPr marL="31575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NESCol Powerpoint 2013 b.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89520"/>
            <a:ext cx="9906000" cy="6461615"/>
          </a:xfrm>
          <a:prstGeom prst="rect">
            <a:avLst/>
          </a:prstGeom>
        </p:spPr>
      </p:pic>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7" name="Rectangle 13"/>
          <p:cNvSpPr>
            <a:spLocks noChangeArrowheads="1"/>
          </p:cNvSpPr>
          <p:nvPr userDrawn="1"/>
        </p:nvSpPr>
        <p:spPr bwMode="auto">
          <a:xfrm>
            <a:off x="2792942" y="6175376"/>
            <a:ext cx="184731" cy="369332"/>
          </a:xfrm>
          <a:prstGeom prst="rect">
            <a:avLst/>
          </a:prstGeom>
          <a:noFill/>
          <a:ln w="9525">
            <a:noFill/>
            <a:miter lim="800000"/>
            <a:headEnd/>
            <a:tailEnd/>
          </a:ln>
          <a:effectLst/>
        </p:spPr>
        <p:txBody>
          <a:bodyPr wrap="none">
            <a:prstTxWarp prst="textNoShape">
              <a:avLst/>
            </a:prstTxWarp>
            <a:spAutoFit/>
          </a:bodyPr>
          <a:lstStyle/>
          <a:p>
            <a:pPr>
              <a:defRPr/>
            </a:pPr>
            <a:endParaRPr lang="en-US" b="1">
              <a:solidFill>
                <a:srgbClr val="FFFFFF"/>
              </a:solidFill>
              <a:latin typeface="Arial" pitchFamily="-112" charset="0"/>
            </a:endParaRPr>
          </a:p>
        </p:txBody>
      </p:sp>
      <p:sp>
        <p:nvSpPr>
          <p:cNvPr id="1040" name="Rectangle 16"/>
          <p:cNvSpPr>
            <a:spLocks noChangeArrowheads="1"/>
          </p:cNvSpPr>
          <p:nvPr userDrawn="1"/>
        </p:nvSpPr>
        <p:spPr bwMode="auto">
          <a:xfrm>
            <a:off x="669574" y="6169026"/>
            <a:ext cx="2568222" cy="417294"/>
          </a:xfrm>
          <a:prstGeom prst="rect">
            <a:avLst/>
          </a:prstGeom>
          <a:noFill/>
          <a:ln w="9525">
            <a:noFill/>
            <a:miter lim="800000"/>
            <a:headEnd/>
            <a:tailEnd/>
          </a:ln>
          <a:effectLst/>
        </p:spPr>
        <p:txBody>
          <a:bodyPr wrap="square">
            <a:prstTxWarp prst="textNoShape">
              <a:avLst/>
            </a:prstTxWarp>
            <a:spAutoFit/>
          </a:bodyPr>
          <a:lstStyle/>
          <a:p>
            <a:pPr>
              <a:defRPr/>
            </a:pPr>
            <a:r>
              <a:rPr lang="en-US" sz="1056" b="1">
                <a:solidFill>
                  <a:srgbClr val="F0F7FF"/>
                </a:solidFill>
                <a:latin typeface="Arial" pitchFamily="-112" charset="0"/>
              </a:rPr>
              <a:t>Lynn Brown - Foundation Apprenticeship </a:t>
            </a:r>
            <a:r>
              <a:rPr lang="en-US" sz="1056" b="1" err="1">
                <a:solidFill>
                  <a:srgbClr val="F0F7FF"/>
                </a:solidFill>
                <a:latin typeface="Arial" pitchFamily="-112" charset="0"/>
              </a:rPr>
              <a:t>Programme</a:t>
            </a:r>
            <a:r>
              <a:rPr lang="en-US" sz="1056" b="1">
                <a:solidFill>
                  <a:srgbClr val="F0F7FF"/>
                </a:solidFill>
                <a:latin typeface="Arial" pitchFamily="-112" charset="0"/>
              </a:rPr>
              <a:t> Officer</a:t>
            </a:r>
          </a:p>
        </p:txBody>
      </p:sp>
    </p:spTree>
    <p:extLst>
      <p:ext uri="{BB962C8B-B14F-4D97-AF65-F5344CB8AC3E}">
        <p14:creationId xmlns:p14="http://schemas.microsoft.com/office/powerpoint/2010/main" val="375319640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txStyles>
    <p:titleStyle>
      <a:lvl1pPr algn="l" rtl="0" eaLnBrk="0" fontAlgn="base" hangingPunct="0">
        <a:spcBef>
          <a:spcPct val="0"/>
        </a:spcBef>
        <a:spcAft>
          <a:spcPct val="0"/>
        </a:spcAft>
        <a:defRPr sz="2925">
          <a:solidFill>
            <a:srgbClr val="7E419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2pPr>
      <a:lvl3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3pPr>
      <a:lvl4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4pPr>
      <a:lvl5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5pPr>
      <a:lvl6pPr marL="371475" algn="l" rtl="0" eaLnBrk="0" fontAlgn="base" hangingPunct="0">
        <a:spcBef>
          <a:spcPct val="0"/>
        </a:spcBef>
        <a:spcAft>
          <a:spcPct val="0"/>
        </a:spcAft>
        <a:defRPr sz="2925">
          <a:solidFill>
            <a:srgbClr val="002461"/>
          </a:solidFill>
          <a:latin typeface="Arial" pitchFamily="-107" charset="0"/>
        </a:defRPr>
      </a:lvl6pPr>
      <a:lvl7pPr marL="742950" algn="l" rtl="0" eaLnBrk="0" fontAlgn="base" hangingPunct="0">
        <a:spcBef>
          <a:spcPct val="0"/>
        </a:spcBef>
        <a:spcAft>
          <a:spcPct val="0"/>
        </a:spcAft>
        <a:defRPr sz="2925">
          <a:solidFill>
            <a:srgbClr val="002461"/>
          </a:solidFill>
          <a:latin typeface="Arial" pitchFamily="-107" charset="0"/>
        </a:defRPr>
      </a:lvl7pPr>
      <a:lvl8pPr marL="1114425" algn="l" rtl="0" eaLnBrk="0" fontAlgn="base" hangingPunct="0">
        <a:spcBef>
          <a:spcPct val="0"/>
        </a:spcBef>
        <a:spcAft>
          <a:spcPct val="0"/>
        </a:spcAft>
        <a:defRPr sz="2925">
          <a:solidFill>
            <a:srgbClr val="002461"/>
          </a:solidFill>
          <a:latin typeface="Arial" pitchFamily="-107" charset="0"/>
        </a:defRPr>
      </a:lvl8pPr>
      <a:lvl9pPr marL="1485900" algn="l" rtl="0" eaLnBrk="0" fontAlgn="base" hangingPunct="0">
        <a:spcBef>
          <a:spcPct val="0"/>
        </a:spcBef>
        <a:spcAft>
          <a:spcPct val="0"/>
        </a:spcAft>
        <a:defRPr sz="2925">
          <a:solidFill>
            <a:srgbClr val="002461"/>
          </a:solidFill>
          <a:latin typeface="Arial" pitchFamily="-107" charset="0"/>
        </a:defRPr>
      </a:lvl9pPr>
    </p:titleStyle>
    <p:bodyStyle>
      <a:lvl1pPr marL="278606" indent="-278606" algn="l" rtl="0" eaLnBrk="0" fontAlgn="base" hangingPunct="0">
        <a:spcBef>
          <a:spcPct val="20000"/>
        </a:spcBef>
        <a:spcAft>
          <a:spcPct val="0"/>
        </a:spcAft>
        <a:buChar char="•"/>
        <a:defRPr sz="2600">
          <a:solidFill>
            <a:schemeClr val="tx1"/>
          </a:solidFill>
          <a:latin typeface="+mn-lt"/>
          <a:ea typeface="ＭＳ Ｐゴシック" pitchFamily="-109" charset="-128"/>
          <a:cs typeface="ＭＳ Ｐゴシック" pitchFamily="-109" charset="-128"/>
        </a:defRPr>
      </a:lvl1pPr>
      <a:lvl2pPr marL="603647" indent="-232172" algn="l" rtl="0" eaLnBrk="0" fontAlgn="base" hangingPunct="0">
        <a:spcBef>
          <a:spcPct val="20000"/>
        </a:spcBef>
        <a:spcAft>
          <a:spcPct val="0"/>
        </a:spcAft>
        <a:buChar char="–"/>
        <a:defRPr sz="2275">
          <a:solidFill>
            <a:schemeClr val="tx1"/>
          </a:solidFill>
          <a:latin typeface="+mn-lt"/>
          <a:ea typeface="ＭＳ Ｐゴシック" pitchFamily="-107" charset="-128"/>
        </a:defRPr>
      </a:lvl2pPr>
      <a:lvl3pPr marL="928688" indent="-185738" algn="l" rtl="0" eaLnBrk="0" fontAlgn="base" hangingPunct="0">
        <a:spcBef>
          <a:spcPct val="20000"/>
        </a:spcBef>
        <a:spcAft>
          <a:spcPct val="0"/>
        </a:spcAft>
        <a:buChar char="•"/>
        <a:defRPr sz="1950">
          <a:solidFill>
            <a:schemeClr val="tx1"/>
          </a:solidFill>
          <a:latin typeface="+mn-lt"/>
          <a:ea typeface="ＭＳ Ｐゴシック" pitchFamily="-107" charset="-128"/>
        </a:defRPr>
      </a:lvl3pPr>
      <a:lvl4pPr marL="13001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4pPr>
      <a:lvl5pPr marL="16716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5pPr>
      <a:lvl6pPr marL="204311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6pPr>
      <a:lvl7pPr marL="241458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7pPr>
      <a:lvl8pPr marL="27860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8pPr>
      <a:lvl9pPr marL="31575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NESCol Powerpoint 2013 b.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89520"/>
            <a:ext cx="9906000" cy="6461615"/>
          </a:xfrm>
          <a:prstGeom prst="rect">
            <a:avLst/>
          </a:prstGeom>
        </p:spPr>
      </p:pic>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7" name="Rectangle 13"/>
          <p:cNvSpPr>
            <a:spLocks noChangeArrowheads="1"/>
          </p:cNvSpPr>
          <p:nvPr userDrawn="1"/>
        </p:nvSpPr>
        <p:spPr bwMode="auto">
          <a:xfrm>
            <a:off x="2792942" y="6175376"/>
            <a:ext cx="184731" cy="369332"/>
          </a:xfrm>
          <a:prstGeom prst="rect">
            <a:avLst/>
          </a:prstGeom>
          <a:noFill/>
          <a:ln w="9525">
            <a:noFill/>
            <a:miter lim="800000"/>
            <a:headEnd/>
            <a:tailEnd/>
          </a:ln>
          <a:effectLst/>
        </p:spPr>
        <p:txBody>
          <a:bodyPr wrap="none">
            <a:prstTxWarp prst="textNoShape">
              <a:avLst/>
            </a:prstTxWarp>
            <a:spAutoFit/>
          </a:bodyPr>
          <a:lstStyle/>
          <a:p>
            <a:pPr>
              <a:defRPr/>
            </a:pPr>
            <a:endParaRPr lang="en-US" b="1">
              <a:solidFill>
                <a:srgbClr val="FFFFFF"/>
              </a:solidFill>
              <a:latin typeface="Arial" pitchFamily="-112" charset="0"/>
            </a:endParaRPr>
          </a:p>
        </p:txBody>
      </p:sp>
      <p:sp>
        <p:nvSpPr>
          <p:cNvPr id="1040" name="Rectangle 16"/>
          <p:cNvSpPr>
            <a:spLocks noChangeArrowheads="1"/>
          </p:cNvSpPr>
          <p:nvPr userDrawn="1"/>
        </p:nvSpPr>
        <p:spPr bwMode="auto">
          <a:xfrm>
            <a:off x="669574" y="6169027"/>
            <a:ext cx="2568222" cy="417294"/>
          </a:xfrm>
          <a:prstGeom prst="rect">
            <a:avLst/>
          </a:prstGeom>
          <a:noFill/>
          <a:ln w="9525">
            <a:noFill/>
            <a:miter lim="800000"/>
            <a:headEnd/>
            <a:tailEnd/>
          </a:ln>
          <a:effectLst/>
        </p:spPr>
        <p:txBody>
          <a:bodyPr wrap="square">
            <a:prstTxWarp prst="textNoShape">
              <a:avLst/>
            </a:prstTxWarp>
            <a:spAutoFit/>
          </a:bodyPr>
          <a:lstStyle/>
          <a:p>
            <a:pPr>
              <a:defRPr/>
            </a:pPr>
            <a:r>
              <a:rPr lang="en-US" sz="1056" b="1">
                <a:solidFill>
                  <a:srgbClr val="F0F7FF"/>
                </a:solidFill>
                <a:latin typeface="Arial" pitchFamily="-112" charset="0"/>
              </a:rPr>
              <a:t>Lynn Brown– </a:t>
            </a:r>
            <a:r>
              <a:rPr lang="en-US" sz="1056">
                <a:solidFill>
                  <a:srgbClr val="F0F7FF"/>
                </a:solidFill>
                <a:latin typeface="Arial" pitchFamily="-112" charset="0"/>
              </a:rPr>
              <a:t>Foundation Apprenticeship </a:t>
            </a:r>
            <a:r>
              <a:rPr lang="en-US" sz="1056" err="1">
                <a:solidFill>
                  <a:srgbClr val="F0F7FF"/>
                </a:solidFill>
                <a:latin typeface="Arial" pitchFamily="-112" charset="0"/>
              </a:rPr>
              <a:t>Programme</a:t>
            </a:r>
            <a:r>
              <a:rPr lang="en-US" sz="1056">
                <a:solidFill>
                  <a:srgbClr val="F0F7FF"/>
                </a:solidFill>
                <a:latin typeface="Arial" pitchFamily="-112" charset="0"/>
              </a:rPr>
              <a:t> Officer</a:t>
            </a:r>
            <a:endParaRPr lang="en-US" sz="1056" b="1">
              <a:solidFill>
                <a:srgbClr val="F0F7FF"/>
              </a:solidFill>
              <a:latin typeface="Arial" pitchFamily="-112" charset="0"/>
            </a:endParaRPr>
          </a:p>
        </p:txBody>
      </p:sp>
    </p:spTree>
    <p:extLst>
      <p:ext uri="{BB962C8B-B14F-4D97-AF65-F5344CB8AC3E}">
        <p14:creationId xmlns:p14="http://schemas.microsoft.com/office/powerpoint/2010/main" val="97577626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p:txStyles>
    <p:titleStyle>
      <a:lvl1pPr algn="l" rtl="0" eaLnBrk="0" fontAlgn="base" hangingPunct="0">
        <a:spcBef>
          <a:spcPct val="0"/>
        </a:spcBef>
        <a:spcAft>
          <a:spcPct val="0"/>
        </a:spcAft>
        <a:defRPr sz="2925">
          <a:solidFill>
            <a:srgbClr val="7E419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2pPr>
      <a:lvl3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3pPr>
      <a:lvl4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4pPr>
      <a:lvl5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5pPr>
      <a:lvl6pPr marL="371475" algn="l" rtl="0" eaLnBrk="0" fontAlgn="base" hangingPunct="0">
        <a:spcBef>
          <a:spcPct val="0"/>
        </a:spcBef>
        <a:spcAft>
          <a:spcPct val="0"/>
        </a:spcAft>
        <a:defRPr sz="2925">
          <a:solidFill>
            <a:srgbClr val="002461"/>
          </a:solidFill>
          <a:latin typeface="Arial" pitchFamily="-107" charset="0"/>
        </a:defRPr>
      </a:lvl6pPr>
      <a:lvl7pPr marL="742950" algn="l" rtl="0" eaLnBrk="0" fontAlgn="base" hangingPunct="0">
        <a:spcBef>
          <a:spcPct val="0"/>
        </a:spcBef>
        <a:spcAft>
          <a:spcPct val="0"/>
        </a:spcAft>
        <a:defRPr sz="2925">
          <a:solidFill>
            <a:srgbClr val="002461"/>
          </a:solidFill>
          <a:latin typeface="Arial" pitchFamily="-107" charset="0"/>
        </a:defRPr>
      </a:lvl7pPr>
      <a:lvl8pPr marL="1114425" algn="l" rtl="0" eaLnBrk="0" fontAlgn="base" hangingPunct="0">
        <a:spcBef>
          <a:spcPct val="0"/>
        </a:spcBef>
        <a:spcAft>
          <a:spcPct val="0"/>
        </a:spcAft>
        <a:defRPr sz="2925">
          <a:solidFill>
            <a:srgbClr val="002461"/>
          </a:solidFill>
          <a:latin typeface="Arial" pitchFamily="-107" charset="0"/>
        </a:defRPr>
      </a:lvl8pPr>
      <a:lvl9pPr marL="1485900" algn="l" rtl="0" eaLnBrk="0" fontAlgn="base" hangingPunct="0">
        <a:spcBef>
          <a:spcPct val="0"/>
        </a:spcBef>
        <a:spcAft>
          <a:spcPct val="0"/>
        </a:spcAft>
        <a:defRPr sz="2925">
          <a:solidFill>
            <a:srgbClr val="002461"/>
          </a:solidFill>
          <a:latin typeface="Arial" pitchFamily="-107" charset="0"/>
        </a:defRPr>
      </a:lvl9pPr>
    </p:titleStyle>
    <p:bodyStyle>
      <a:lvl1pPr marL="278606" indent="-278606" algn="l" rtl="0" eaLnBrk="0" fontAlgn="base" hangingPunct="0">
        <a:spcBef>
          <a:spcPct val="20000"/>
        </a:spcBef>
        <a:spcAft>
          <a:spcPct val="0"/>
        </a:spcAft>
        <a:buChar char="•"/>
        <a:defRPr sz="2600">
          <a:solidFill>
            <a:schemeClr val="tx1"/>
          </a:solidFill>
          <a:latin typeface="+mn-lt"/>
          <a:ea typeface="ＭＳ Ｐゴシック" pitchFamily="-109" charset="-128"/>
          <a:cs typeface="ＭＳ Ｐゴシック" pitchFamily="-109" charset="-128"/>
        </a:defRPr>
      </a:lvl1pPr>
      <a:lvl2pPr marL="603647" indent="-232172" algn="l" rtl="0" eaLnBrk="0" fontAlgn="base" hangingPunct="0">
        <a:spcBef>
          <a:spcPct val="20000"/>
        </a:spcBef>
        <a:spcAft>
          <a:spcPct val="0"/>
        </a:spcAft>
        <a:buChar char="–"/>
        <a:defRPr sz="2275">
          <a:solidFill>
            <a:schemeClr val="tx1"/>
          </a:solidFill>
          <a:latin typeface="+mn-lt"/>
          <a:ea typeface="ＭＳ Ｐゴシック" pitchFamily="-107" charset="-128"/>
        </a:defRPr>
      </a:lvl2pPr>
      <a:lvl3pPr marL="928688" indent="-185738" algn="l" rtl="0" eaLnBrk="0" fontAlgn="base" hangingPunct="0">
        <a:spcBef>
          <a:spcPct val="20000"/>
        </a:spcBef>
        <a:spcAft>
          <a:spcPct val="0"/>
        </a:spcAft>
        <a:buChar char="•"/>
        <a:defRPr sz="1950">
          <a:solidFill>
            <a:schemeClr val="tx1"/>
          </a:solidFill>
          <a:latin typeface="+mn-lt"/>
          <a:ea typeface="ＭＳ Ｐゴシック" pitchFamily="-107" charset="-128"/>
        </a:defRPr>
      </a:lvl3pPr>
      <a:lvl4pPr marL="13001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4pPr>
      <a:lvl5pPr marL="16716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5pPr>
      <a:lvl6pPr marL="204311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6pPr>
      <a:lvl7pPr marL="241458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7pPr>
      <a:lvl8pPr marL="27860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8pPr>
      <a:lvl9pPr marL="31575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NESCol Powerpoint 2013 b.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89520"/>
            <a:ext cx="9906000" cy="6461615"/>
          </a:xfrm>
          <a:prstGeom prst="rect">
            <a:avLst/>
          </a:prstGeom>
        </p:spPr>
      </p:pic>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7" name="Rectangle 13"/>
          <p:cNvSpPr>
            <a:spLocks noChangeArrowheads="1"/>
          </p:cNvSpPr>
          <p:nvPr userDrawn="1"/>
        </p:nvSpPr>
        <p:spPr bwMode="auto">
          <a:xfrm>
            <a:off x="2792942" y="6175376"/>
            <a:ext cx="184731" cy="369332"/>
          </a:xfrm>
          <a:prstGeom prst="rect">
            <a:avLst/>
          </a:prstGeom>
          <a:noFill/>
          <a:ln w="9525">
            <a:noFill/>
            <a:miter lim="800000"/>
            <a:headEnd/>
            <a:tailEnd/>
          </a:ln>
          <a:effectLst/>
        </p:spPr>
        <p:txBody>
          <a:bodyPr wrap="none">
            <a:prstTxWarp prst="textNoShape">
              <a:avLst/>
            </a:prstTxWarp>
            <a:spAutoFit/>
          </a:bodyPr>
          <a:lstStyle/>
          <a:p>
            <a:pPr>
              <a:defRPr/>
            </a:pPr>
            <a:endParaRPr lang="en-US" b="1">
              <a:solidFill>
                <a:srgbClr val="FFFFFF"/>
              </a:solidFill>
              <a:latin typeface="Arial" pitchFamily="-112" charset="0"/>
            </a:endParaRPr>
          </a:p>
        </p:txBody>
      </p:sp>
      <p:sp>
        <p:nvSpPr>
          <p:cNvPr id="1040" name="Rectangle 16"/>
          <p:cNvSpPr>
            <a:spLocks noChangeArrowheads="1"/>
          </p:cNvSpPr>
          <p:nvPr userDrawn="1"/>
        </p:nvSpPr>
        <p:spPr bwMode="auto">
          <a:xfrm>
            <a:off x="669574" y="6169027"/>
            <a:ext cx="2568222" cy="417294"/>
          </a:xfrm>
          <a:prstGeom prst="rect">
            <a:avLst/>
          </a:prstGeom>
          <a:noFill/>
          <a:ln w="9525">
            <a:noFill/>
            <a:miter lim="800000"/>
            <a:headEnd/>
            <a:tailEnd/>
          </a:ln>
          <a:effectLst/>
        </p:spPr>
        <p:txBody>
          <a:bodyPr wrap="square">
            <a:prstTxWarp prst="textNoShape">
              <a:avLst/>
            </a:prstTxWarp>
            <a:spAutoFit/>
          </a:bodyPr>
          <a:lstStyle/>
          <a:p>
            <a:pPr>
              <a:defRPr/>
            </a:pPr>
            <a:r>
              <a:rPr lang="en-US" sz="1056" b="1">
                <a:solidFill>
                  <a:srgbClr val="F0F7FF"/>
                </a:solidFill>
                <a:latin typeface="Arial" pitchFamily="-112" charset="0"/>
              </a:rPr>
              <a:t>Lynn Brown– </a:t>
            </a:r>
            <a:r>
              <a:rPr lang="en-US" sz="1056">
                <a:solidFill>
                  <a:srgbClr val="F0F7FF"/>
                </a:solidFill>
                <a:latin typeface="Arial" pitchFamily="-112" charset="0"/>
              </a:rPr>
              <a:t>Foundation Apprenticeship </a:t>
            </a:r>
            <a:r>
              <a:rPr lang="en-US" sz="1056" err="1">
                <a:solidFill>
                  <a:srgbClr val="F0F7FF"/>
                </a:solidFill>
                <a:latin typeface="Arial" pitchFamily="-112" charset="0"/>
              </a:rPr>
              <a:t>Programme</a:t>
            </a:r>
            <a:r>
              <a:rPr lang="en-US" sz="1056">
                <a:solidFill>
                  <a:srgbClr val="F0F7FF"/>
                </a:solidFill>
                <a:latin typeface="Arial" pitchFamily="-112" charset="0"/>
              </a:rPr>
              <a:t> Officer</a:t>
            </a:r>
            <a:endParaRPr lang="en-US" sz="1056" b="1">
              <a:solidFill>
                <a:srgbClr val="F0F7FF"/>
              </a:solidFill>
              <a:latin typeface="Arial" pitchFamily="-112" charset="0"/>
            </a:endParaRPr>
          </a:p>
        </p:txBody>
      </p:sp>
    </p:spTree>
    <p:extLst>
      <p:ext uri="{BB962C8B-B14F-4D97-AF65-F5344CB8AC3E}">
        <p14:creationId xmlns:p14="http://schemas.microsoft.com/office/powerpoint/2010/main" val="396460380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p:txStyles>
    <p:titleStyle>
      <a:lvl1pPr algn="l" rtl="0" eaLnBrk="0" fontAlgn="base" hangingPunct="0">
        <a:spcBef>
          <a:spcPct val="0"/>
        </a:spcBef>
        <a:spcAft>
          <a:spcPct val="0"/>
        </a:spcAft>
        <a:defRPr sz="2925">
          <a:solidFill>
            <a:srgbClr val="7E419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2pPr>
      <a:lvl3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3pPr>
      <a:lvl4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4pPr>
      <a:lvl5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5pPr>
      <a:lvl6pPr marL="371475" algn="l" rtl="0" eaLnBrk="0" fontAlgn="base" hangingPunct="0">
        <a:spcBef>
          <a:spcPct val="0"/>
        </a:spcBef>
        <a:spcAft>
          <a:spcPct val="0"/>
        </a:spcAft>
        <a:defRPr sz="2925">
          <a:solidFill>
            <a:srgbClr val="002461"/>
          </a:solidFill>
          <a:latin typeface="Arial" pitchFamily="-107" charset="0"/>
        </a:defRPr>
      </a:lvl6pPr>
      <a:lvl7pPr marL="742950" algn="l" rtl="0" eaLnBrk="0" fontAlgn="base" hangingPunct="0">
        <a:spcBef>
          <a:spcPct val="0"/>
        </a:spcBef>
        <a:spcAft>
          <a:spcPct val="0"/>
        </a:spcAft>
        <a:defRPr sz="2925">
          <a:solidFill>
            <a:srgbClr val="002461"/>
          </a:solidFill>
          <a:latin typeface="Arial" pitchFamily="-107" charset="0"/>
        </a:defRPr>
      </a:lvl7pPr>
      <a:lvl8pPr marL="1114425" algn="l" rtl="0" eaLnBrk="0" fontAlgn="base" hangingPunct="0">
        <a:spcBef>
          <a:spcPct val="0"/>
        </a:spcBef>
        <a:spcAft>
          <a:spcPct val="0"/>
        </a:spcAft>
        <a:defRPr sz="2925">
          <a:solidFill>
            <a:srgbClr val="002461"/>
          </a:solidFill>
          <a:latin typeface="Arial" pitchFamily="-107" charset="0"/>
        </a:defRPr>
      </a:lvl8pPr>
      <a:lvl9pPr marL="1485900" algn="l" rtl="0" eaLnBrk="0" fontAlgn="base" hangingPunct="0">
        <a:spcBef>
          <a:spcPct val="0"/>
        </a:spcBef>
        <a:spcAft>
          <a:spcPct val="0"/>
        </a:spcAft>
        <a:defRPr sz="2925">
          <a:solidFill>
            <a:srgbClr val="002461"/>
          </a:solidFill>
          <a:latin typeface="Arial" pitchFamily="-107" charset="0"/>
        </a:defRPr>
      </a:lvl9pPr>
    </p:titleStyle>
    <p:bodyStyle>
      <a:lvl1pPr marL="278606" indent="-278606" algn="l" rtl="0" eaLnBrk="0" fontAlgn="base" hangingPunct="0">
        <a:spcBef>
          <a:spcPct val="20000"/>
        </a:spcBef>
        <a:spcAft>
          <a:spcPct val="0"/>
        </a:spcAft>
        <a:buChar char="•"/>
        <a:defRPr sz="2600">
          <a:solidFill>
            <a:schemeClr val="tx1"/>
          </a:solidFill>
          <a:latin typeface="+mn-lt"/>
          <a:ea typeface="ＭＳ Ｐゴシック" pitchFamily="-109" charset="-128"/>
          <a:cs typeface="ＭＳ Ｐゴシック" pitchFamily="-109" charset="-128"/>
        </a:defRPr>
      </a:lvl1pPr>
      <a:lvl2pPr marL="603647" indent="-232172" algn="l" rtl="0" eaLnBrk="0" fontAlgn="base" hangingPunct="0">
        <a:spcBef>
          <a:spcPct val="20000"/>
        </a:spcBef>
        <a:spcAft>
          <a:spcPct val="0"/>
        </a:spcAft>
        <a:buChar char="–"/>
        <a:defRPr sz="2275">
          <a:solidFill>
            <a:schemeClr val="tx1"/>
          </a:solidFill>
          <a:latin typeface="+mn-lt"/>
          <a:ea typeface="ＭＳ Ｐゴシック" pitchFamily="-107" charset="-128"/>
        </a:defRPr>
      </a:lvl2pPr>
      <a:lvl3pPr marL="928688" indent="-185738" algn="l" rtl="0" eaLnBrk="0" fontAlgn="base" hangingPunct="0">
        <a:spcBef>
          <a:spcPct val="20000"/>
        </a:spcBef>
        <a:spcAft>
          <a:spcPct val="0"/>
        </a:spcAft>
        <a:buChar char="•"/>
        <a:defRPr sz="1950">
          <a:solidFill>
            <a:schemeClr val="tx1"/>
          </a:solidFill>
          <a:latin typeface="+mn-lt"/>
          <a:ea typeface="ＭＳ Ｐゴシック" pitchFamily="-107" charset="-128"/>
        </a:defRPr>
      </a:lvl3pPr>
      <a:lvl4pPr marL="13001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4pPr>
      <a:lvl5pPr marL="16716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5pPr>
      <a:lvl6pPr marL="204311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6pPr>
      <a:lvl7pPr marL="241458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7pPr>
      <a:lvl8pPr marL="27860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8pPr>
      <a:lvl9pPr marL="31575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NESCol Powerpoint 2013 b.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89520"/>
            <a:ext cx="9906000" cy="6461615"/>
          </a:xfrm>
          <a:prstGeom prst="rect">
            <a:avLst/>
          </a:prstGeom>
        </p:spPr>
      </p:pic>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7" name="Rectangle 13"/>
          <p:cNvSpPr>
            <a:spLocks noChangeArrowheads="1"/>
          </p:cNvSpPr>
          <p:nvPr userDrawn="1"/>
        </p:nvSpPr>
        <p:spPr bwMode="auto">
          <a:xfrm>
            <a:off x="2792942" y="6175376"/>
            <a:ext cx="184731" cy="369332"/>
          </a:xfrm>
          <a:prstGeom prst="rect">
            <a:avLst/>
          </a:prstGeom>
          <a:noFill/>
          <a:ln w="9525">
            <a:noFill/>
            <a:miter lim="800000"/>
            <a:headEnd/>
            <a:tailEnd/>
          </a:ln>
          <a:effectLst/>
        </p:spPr>
        <p:txBody>
          <a:bodyPr wrap="none">
            <a:prstTxWarp prst="textNoShape">
              <a:avLst/>
            </a:prstTxWarp>
            <a:spAutoFit/>
          </a:bodyPr>
          <a:lstStyle/>
          <a:p>
            <a:pPr>
              <a:defRPr/>
            </a:pPr>
            <a:endParaRPr lang="en-US" b="1">
              <a:solidFill>
                <a:srgbClr val="FFFFFF"/>
              </a:solidFill>
              <a:latin typeface="Arial" pitchFamily="-112" charset="0"/>
            </a:endParaRPr>
          </a:p>
        </p:txBody>
      </p:sp>
      <p:sp>
        <p:nvSpPr>
          <p:cNvPr id="1040" name="Rectangle 16"/>
          <p:cNvSpPr>
            <a:spLocks noChangeArrowheads="1"/>
          </p:cNvSpPr>
          <p:nvPr userDrawn="1"/>
        </p:nvSpPr>
        <p:spPr bwMode="auto">
          <a:xfrm>
            <a:off x="669574" y="6169027"/>
            <a:ext cx="2568222" cy="417294"/>
          </a:xfrm>
          <a:prstGeom prst="rect">
            <a:avLst/>
          </a:prstGeom>
          <a:noFill/>
          <a:ln w="9525">
            <a:noFill/>
            <a:miter lim="800000"/>
            <a:headEnd/>
            <a:tailEnd/>
          </a:ln>
          <a:effectLst/>
        </p:spPr>
        <p:txBody>
          <a:bodyPr wrap="square">
            <a:prstTxWarp prst="textNoShape">
              <a:avLst/>
            </a:prstTxWarp>
            <a:spAutoFit/>
          </a:bodyPr>
          <a:lstStyle/>
          <a:p>
            <a:pPr>
              <a:defRPr/>
            </a:pPr>
            <a:r>
              <a:rPr lang="en-US" sz="1056" b="1">
                <a:solidFill>
                  <a:srgbClr val="F0F7FF"/>
                </a:solidFill>
                <a:latin typeface="Arial" pitchFamily="-112" charset="0"/>
              </a:rPr>
              <a:t>Lynn Brown – </a:t>
            </a:r>
            <a:r>
              <a:rPr lang="en-US" sz="1056">
                <a:solidFill>
                  <a:srgbClr val="F0F7FF"/>
                </a:solidFill>
                <a:latin typeface="Arial" pitchFamily="-112" charset="0"/>
              </a:rPr>
              <a:t>Foundation Apprenticeship </a:t>
            </a:r>
            <a:r>
              <a:rPr lang="en-US" sz="1056" err="1">
                <a:solidFill>
                  <a:srgbClr val="F0F7FF"/>
                </a:solidFill>
                <a:latin typeface="Arial" pitchFamily="-112" charset="0"/>
              </a:rPr>
              <a:t>Pogramme</a:t>
            </a:r>
            <a:r>
              <a:rPr lang="en-US" sz="1056">
                <a:solidFill>
                  <a:srgbClr val="F0F7FF"/>
                </a:solidFill>
                <a:latin typeface="Arial" pitchFamily="-112" charset="0"/>
              </a:rPr>
              <a:t> Officer</a:t>
            </a:r>
            <a:endParaRPr lang="en-US" sz="1056" b="1">
              <a:solidFill>
                <a:srgbClr val="F0F7FF"/>
              </a:solidFill>
              <a:latin typeface="Arial" pitchFamily="-112" charset="0"/>
            </a:endParaRPr>
          </a:p>
        </p:txBody>
      </p:sp>
    </p:spTree>
    <p:extLst>
      <p:ext uri="{BB962C8B-B14F-4D97-AF65-F5344CB8AC3E}">
        <p14:creationId xmlns:p14="http://schemas.microsoft.com/office/powerpoint/2010/main" val="73578521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txStyles>
    <p:titleStyle>
      <a:lvl1pPr algn="l" rtl="0" eaLnBrk="0" fontAlgn="base" hangingPunct="0">
        <a:spcBef>
          <a:spcPct val="0"/>
        </a:spcBef>
        <a:spcAft>
          <a:spcPct val="0"/>
        </a:spcAft>
        <a:defRPr sz="2925">
          <a:solidFill>
            <a:srgbClr val="7E419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2pPr>
      <a:lvl3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3pPr>
      <a:lvl4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4pPr>
      <a:lvl5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5pPr>
      <a:lvl6pPr marL="371475" algn="l" rtl="0" eaLnBrk="0" fontAlgn="base" hangingPunct="0">
        <a:spcBef>
          <a:spcPct val="0"/>
        </a:spcBef>
        <a:spcAft>
          <a:spcPct val="0"/>
        </a:spcAft>
        <a:defRPr sz="2925">
          <a:solidFill>
            <a:srgbClr val="002461"/>
          </a:solidFill>
          <a:latin typeface="Arial" pitchFamily="-107" charset="0"/>
        </a:defRPr>
      </a:lvl6pPr>
      <a:lvl7pPr marL="742950" algn="l" rtl="0" eaLnBrk="0" fontAlgn="base" hangingPunct="0">
        <a:spcBef>
          <a:spcPct val="0"/>
        </a:spcBef>
        <a:spcAft>
          <a:spcPct val="0"/>
        </a:spcAft>
        <a:defRPr sz="2925">
          <a:solidFill>
            <a:srgbClr val="002461"/>
          </a:solidFill>
          <a:latin typeface="Arial" pitchFamily="-107" charset="0"/>
        </a:defRPr>
      </a:lvl7pPr>
      <a:lvl8pPr marL="1114425" algn="l" rtl="0" eaLnBrk="0" fontAlgn="base" hangingPunct="0">
        <a:spcBef>
          <a:spcPct val="0"/>
        </a:spcBef>
        <a:spcAft>
          <a:spcPct val="0"/>
        </a:spcAft>
        <a:defRPr sz="2925">
          <a:solidFill>
            <a:srgbClr val="002461"/>
          </a:solidFill>
          <a:latin typeface="Arial" pitchFamily="-107" charset="0"/>
        </a:defRPr>
      </a:lvl8pPr>
      <a:lvl9pPr marL="1485900" algn="l" rtl="0" eaLnBrk="0" fontAlgn="base" hangingPunct="0">
        <a:spcBef>
          <a:spcPct val="0"/>
        </a:spcBef>
        <a:spcAft>
          <a:spcPct val="0"/>
        </a:spcAft>
        <a:defRPr sz="2925">
          <a:solidFill>
            <a:srgbClr val="002461"/>
          </a:solidFill>
          <a:latin typeface="Arial" pitchFamily="-107" charset="0"/>
        </a:defRPr>
      </a:lvl9pPr>
    </p:titleStyle>
    <p:bodyStyle>
      <a:lvl1pPr marL="278606" indent="-278606" algn="l" rtl="0" eaLnBrk="0" fontAlgn="base" hangingPunct="0">
        <a:spcBef>
          <a:spcPct val="20000"/>
        </a:spcBef>
        <a:spcAft>
          <a:spcPct val="0"/>
        </a:spcAft>
        <a:buChar char="•"/>
        <a:defRPr sz="2600">
          <a:solidFill>
            <a:schemeClr val="tx1"/>
          </a:solidFill>
          <a:latin typeface="+mn-lt"/>
          <a:ea typeface="ＭＳ Ｐゴシック" pitchFamily="-109" charset="-128"/>
          <a:cs typeface="ＭＳ Ｐゴシック" pitchFamily="-109" charset="-128"/>
        </a:defRPr>
      </a:lvl1pPr>
      <a:lvl2pPr marL="603647" indent="-232172" algn="l" rtl="0" eaLnBrk="0" fontAlgn="base" hangingPunct="0">
        <a:spcBef>
          <a:spcPct val="20000"/>
        </a:spcBef>
        <a:spcAft>
          <a:spcPct val="0"/>
        </a:spcAft>
        <a:buChar char="–"/>
        <a:defRPr sz="2275">
          <a:solidFill>
            <a:schemeClr val="tx1"/>
          </a:solidFill>
          <a:latin typeface="+mn-lt"/>
          <a:ea typeface="ＭＳ Ｐゴシック" pitchFamily="-107" charset="-128"/>
        </a:defRPr>
      </a:lvl2pPr>
      <a:lvl3pPr marL="928688" indent="-185738" algn="l" rtl="0" eaLnBrk="0" fontAlgn="base" hangingPunct="0">
        <a:spcBef>
          <a:spcPct val="20000"/>
        </a:spcBef>
        <a:spcAft>
          <a:spcPct val="0"/>
        </a:spcAft>
        <a:buChar char="•"/>
        <a:defRPr sz="1950">
          <a:solidFill>
            <a:schemeClr val="tx1"/>
          </a:solidFill>
          <a:latin typeface="+mn-lt"/>
          <a:ea typeface="ＭＳ Ｐゴシック" pitchFamily="-107" charset="-128"/>
        </a:defRPr>
      </a:lvl3pPr>
      <a:lvl4pPr marL="13001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4pPr>
      <a:lvl5pPr marL="16716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5pPr>
      <a:lvl6pPr marL="204311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6pPr>
      <a:lvl7pPr marL="241458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7pPr>
      <a:lvl8pPr marL="27860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8pPr>
      <a:lvl9pPr marL="31575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NESCol Powerpoint 2013 b.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89520"/>
            <a:ext cx="9906000" cy="6461615"/>
          </a:xfrm>
          <a:prstGeom prst="rect">
            <a:avLst/>
          </a:prstGeom>
        </p:spPr>
      </p:pic>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7" name="Rectangle 13"/>
          <p:cNvSpPr>
            <a:spLocks noChangeArrowheads="1"/>
          </p:cNvSpPr>
          <p:nvPr userDrawn="1"/>
        </p:nvSpPr>
        <p:spPr bwMode="auto">
          <a:xfrm>
            <a:off x="2792942" y="6175376"/>
            <a:ext cx="184731" cy="369332"/>
          </a:xfrm>
          <a:prstGeom prst="rect">
            <a:avLst/>
          </a:prstGeom>
          <a:noFill/>
          <a:ln w="9525">
            <a:noFill/>
            <a:miter lim="800000"/>
            <a:headEnd/>
            <a:tailEnd/>
          </a:ln>
          <a:effectLst/>
        </p:spPr>
        <p:txBody>
          <a:bodyPr wrap="none">
            <a:prstTxWarp prst="textNoShape">
              <a:avLst/>
            </a:prstTxWarp>
            <a:spAutoFit/>
          </a:bodyPr>
          <a:lstStyle/>
          <a:p>
            <a:pPr>
              <a:defRPr/>
            </a:pPr>
            <a:endParaRPr lang="en-US" b="1">
              <a:solidFill>
                <a:srgbClr val="FFFFFF"/>
              </a:solidFill>
              <a:latin typeface="Arial" pitchFamily="-112" charset="0"/>
            </a:endParaRPr>
          </a:p>
        </p:txBody>
      </p:sp>
      <p:sp>
        <p:nvSpPr>
          <p:cNvPr id="1040" name="Rectangle 16"/>
          <p:cNvSpPr>
            <a:spLocks noChangeArrowheads="1"/>
          </p:cNvSpPr>
          <p:nvPr userDrawn="1"/>
        </p:nvSpPr>
        <p:spPr bwMode="auto">
          <a:xfrm>
            <a:off x="669574" y="6169027"/>
            <a:ext cx="2568222" cy="417294"/>
          </a:xfrm>
          <a:prstGeom prst="rect">
            <a:avLst/>
          </a:prstGeom>
          <a:noFill/>
          <a:ln w="9525">
            <a:noFill/>
            <a:miter lim="800000"/>
            <a:headEnd/>
            <a:tailEnd/>
          </a:ln>
          <a:effectLst/>
        </p:spPr>
        <p:txBody>
          <a:bodyPr wrap="square">
            <a:prstTxWarp prst="textNoShape">
              <a:avLst/>
            </a:prstTxWarp>
            <a:spAutoFit/>
          </a:bodyPr>
          <a:lstStyle/>
          <a:p>
            <a:pPr>
              <a:defRPr/>
            </a:pPr>
            <a:r>
              <a:rPr lang="en-US" sz="1056" b="1">
                <a:solidFill>
                  <a:srgbClr val="F0F7FF"/>
                </a:solidFill>
                <a:latin typeface="Arial" pitchFamily="-112" charset="0"/>
              </a:rPr>
              <a:t>Lynn Brown – </a:t>
            </a:r>
            <a:r>
              <a:rPr lang="en-US" sz="1056">
                <a:solidFill>
                  <a:srgbClr val="F0F7FF"/>
                </a:solidFill>
                <a:latin typeface="Arial" pitchFamily="-112" charset="0"/>
              </a:rPr>
              <a:t>Foundation Apprenticeship </a:t>
            </a:r>
            <a:r>
              <a:rPr lang="en-US" sz="1056" err="1">
                <a:solidFill>
                  <a:srgbClr val="F0F7FF"/>
                </a:solidFill>
                <a:latin typeface="Arial" pitchFamily="-112" charset="0"/>
              </a:rPr>
              <a:t>Pogramme</a:t>
            </a:r>
            <a:r>
              <a:rPr lang="en-US" sz="1056">
                <a:solidFill>
                  <a:srgbClr val="F0F7FF"/>
                </a:solidFill>
                <a:latin typeface="Arial" pitchFamily="-112" charset="0"/>
              </a:rPr>
              <a:t> Officer</a:t>
            </a:r>
            <a:endParaRPr lang="en-US" sz="1056" b="1">
              <a:solidFill>
                <a:srgbClr val="F0F7FF"/>
              </a:solidFill>
              <a:latin typeface="Arial" pitchFamily="-112" charset="0"/>
            </a:endParaRPr>
          </a:p>
        </p:txBody>
      </p:sp>
    </p:spTree>
    <p:extLst>
      <p:ext uri="{BB962C8B-B14F-4D97-AF65-F5344CB8AC3E}">
        <p14:creationId xmlns:p14="http://schemas.microsoft.com/office/powerpoint/2010/main" val="43633906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l" rtl="0" eaLnBrk="0" fontAlgn="base" hangingPunct="0">
        <a:spcBef>
          <a:spcPct val="0"/>
        </a:spcBef>
        <a:spcAft>
          <a:spcPct val="0"/>
        </a:spcAft>
        <a:defRPr sz="2925">
          <a:solidFill>
            <a:srgbClr val="7E419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2pPr>
      <a:lvl3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3pPr>
      <a:lvl4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4pPr>
      <a:lvl5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5pPr>
      <a:lvl6pPr marL="371475" algn="l" rtl="0" eaLnBrk="0" fontAlgn="base" hangingPunct="0">
        <a:spcBef>
          <a:spcPct val="0"/>
        </a:spcBef>
        <a:spcAft>
          <a:spcPct val="0"/>
        </a:spcAft>
        <a:defRPr sz="2925">
          <a:solidFill>
            <a:srgbClr val="002461"/>
          </a:solidFill>
          <a:latin typeface="Arial" pitchFamily="-107" charset="0"/>
        </a:defRPr>
      </a:lvl6pPr>
      <a:lvl7pPr marL="742950" algn="l" rtl="0" eaLnBrk="0" fontAlgn="base" hangingPunct="0">
        <a:spcBef>
          <a:spcPct val="0"/>
        </a:spcBef>
        <a:spcAft>
          <a:spcPct val="0"/>
        </a:spcAft>
        <a:defRPr sz="2925">
          <a:solidFill>
            <a:srgbClr val="002461"/>
          </a:solidFill>
          <a:latin typeface="Arial" pitchFamily="-107" charset="0"/>
        </a:defRPr>
      </a:lvl7pPr>
      <a:lvl8pPr marL="1114425" algn="l" rtl="0" eaLnBrk="0" fontAlgn="base" hangingPunct="0">
        <a:spcBef>
          <a:spcPct val="0"/>
        </a:spcBef>
        <a:spcAft>
          <a:spcPct val="0"/>
        </a:spcAft>
        <a:defRPr sz="2925">
          <a:solidFill>
            <a:srgbClr val="002461"/>
          </a:solidFill>
          <a:latin typeface="Arial" pitchFamily="-107" charset="0"/>
        </a:defRPr>
      </a:lvl8pPr>
      <a:lvl9pPr marL="1485900" algn="l" rtl="0" eaLnBrk="0" fontAlgn="base" hangingPunct="0">
        <a:spcBef>
          <a:spcPct val="0"/>
        </a:spcBef>
        <a:spcAft>
          <a:spcPct val="0"/>
        </a:spcAft>
        <a:defRPr sz="2925">
          <a:solidFill>
            <a:srgbClr val="002461"/>
          </a:solidFill>
          <a:latin typeface="Arial" pitchFamily="-107" charset="0"/>
        </a:defRPr>
      </a:lvl9pPr>
    </p:titleStyle>
    <p:bodyStyle>
      <a:lvl1pPr marL="278606" indent="-278606" algn="l" rtl="0" eaLnBrk="0" fontAlgn="base" hangingPunct="0">
        <a:spcBef>
          <a:spcPct val="20000"/>
        </a:spcBef>
        <a:spcAft>
          <a:spcPct val="0"/>
        </a:spcAft>
        <a:buChar char="•"/>
        <a:defRPr sz="2600">
          <a:solidFill>
            <a:schemeClr val="tx1"/>
          </a:solidFill>
          <a:latin typeface="+mn-lt"/>
          <a:ea typeface="ＭＳ Ｐゴシック" pitchFamily="-109" charset="-128"/>
          <a:cs typeface="ＭＳ Ｐゴシック" pitchFamily="-109" charset="-128"/>
        </a:defRPr>
      </a:lvl1pPr>
      <a:lvl2pPr marL="603647" indent="-232172" algn="l" rtl="0" eaLnBrk="0" fontAlgn="base" hangingPunct="0">
        <a:spcBef>
          <a:spcPct val="20000"/>
        </a:spcBef>
        <a:spcAft>
          <a:spcPct val="0"/>
        </a:spcAft>
        <a:buChar char="–"/>
        <a:defRPr sz="2275">
          <a:solidFill>
            <a:schemeClr val="tx1"/>
          </a:solidFill>
          <a:latin typeface="+mn-lt"/>
          <a:ea typeface="ＭＳ Ｐゴシック" pitchFamily="-107" charset="-128"/>
        </a:defRPr>
      </a:lvl2pPr>
      <a:lvl3pPr marL="928688" indent="-185738" algn="l" rtl="0" eaLnBrk="0" fontAlgn="base" hangingPunct="0">
        <a:spcBef>
          <a:spcPct val="20000"/>
        </a:spcBef>
        <a:spcAft>
          <a:spcPct val="0"/>
        </a:spcAft>
        <a:buChar char="•"/>
        <a:defRPr sz="1950">
          <a:solidFill>
            <a:schemeClr val="tx1"/>
          </a:solidFill>
          <a:latin typeface="+mn-lt"/>
          <a:ea typeface="ＭＳ Ｐゴシック" pitchFamily="-107" charset="-128"/>
        </a:defRPr>
      </a:lvl3pPr>
      <a:lvl4pPr marL="13001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4pPr>
      <a:lvl5pPr marL="16716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5pPr>
      <a:lvl6pPr marL="204311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6pPr>
      <a:lvl7pPr marL="241458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7pPr>
      <a:lvl8pPr marL="27860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8pPr>
      <a:lvl9pPr marL="31575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3" Type="http://schemas.openxmlformats.org/officeDocument/2006/relationships/image" Target="cid:image002.jpg@01D14DF1.6BC31860" TargetMode="External"/><Relationship Id="rId2" Type="http://schemas.openxmlformats.org/officeDocument/2006/relationships/image" Target="../media/image28.jpeg"/><Relationship Id="rId1" Type="http://schemas.openxmlformats.org/officeDocument/2006/relationships/slideLayout" Target="../slideLayouts/slideLayout68.xml"/><Relationship Id="rId5" Type="http://schemas.openxmlformats.org/officeDocument/2006/relationships/image" Target="cid:image003.jpg@01D14DF1.6BC31860" TargetMode="Externa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68.xml"/><Relationship Id="rId5" Type="http://schemas.openxmlformats.org/officeDocument/2006/relationships/image" Target="../media/image32.jpeg"/><Relationship Id="rId4" Type="http://schemas.openxmlformats.org/officeDocument/2006/relationships/image" Target="../media/image31.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body" idx="1"/>
          </p:nvPr>
        </p:nvSpPr>
        <p:spPr>
          <a:xfrm>
            <a:off x="269075" y="116632"/>
            <a:ext cx="9361040" cy="1160982"/>
          </a:xfrm>
        </p:spPr>
        <p:txBody>
          <a:bodyPr/>
          <a:lstStyle/>
          <a:p>
            <a:pPr algn="ctr" eaLnBrk="1" hangingPunct="1">
              <a:buFontTx/>
              <a:buNone/>
            </a:pPr>
            <a:r>
              <a:rPr lang="en-GB" altLang="en-US" b="1" dirty="0" smtClean="0">
                <a:solidFill>
                  <a:srgbClr val="00B050"/>
                </a:solidFill>
              </a:rPr>
              <a:t>S4/5 into S5/6 Transition</a:t>
            </a:r>
          </a:p>
          <a:p>
            <a:pPr algn="ctr" eaLnBrk="1" hangingPunct="1">
              <a:buFontTx/>
              <a:buNone/>
            </a:pPr>
            <a:r>
              <a:rPr lang="en-GB" altLang="en-US" b="1" dirty="0" smtClean="0">
                <a:solidFill>
                  <a:srgbClr val="00B050"/>
                </a:solidFill>
              </a:rPr>
              <a:t>Senior Phase Pathways</a:t>
            </a:r>
          </a:p>
        </p:txBody>
      </p:sp>
      <p:pic>
        <p:nvPicPr>
          <p:cNvPr id="4101" name="Picture 5" descr="New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2537" y="6032561"/>
            <a:ext cx="537579" cy="6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446441" y="5835978"/>
            <a:ext cx="5006310" cy="830997"/>
          </a:xfrm>
          <a:prstGeom prst="rect">
            <a:avLst/>
          </a:prstGeom>
        </p:spPr>
        <p:txBody>
          <a:bodyPr wrap="square">
            <a:spAutoFit/>
          </a:bodyPr>
          <a:lstStyle/>
          <a:p>
            <a:pPr algn="ctr" eaLnBrk="1" hangingPunct="1">
              <a:buFontTx/>
              <a:buNone/>
            </a:pPr>
            <a:r>
              <a:rPr lang="en-GB" altLang="en-US" sz="2400" dirty="0">
                <a:solidFill>
                  <a:srgbClr val="00B050"/>
                </a:solidFill>
              </a:rPr>
              <a:t>Curriculum Information </a:t>
            </a:r>
            <a:r>
              <a:rPr lang="en-GB" altLang="en-US" sz="2400" dirty="0" smtClean="0">
                <a:solidFill>
                  <a:srgbClr val="00B050"/>
                </a:solidFill>
              </a:rPr>
              <a:t>Evening</a:t>
            </a:r>
          </a:p>
          <a:p>
            <a:pPr algn="ctr" eaLnBrk="1" hangingPunct="1"/>
            <a:r>
              <a:rPr lang="en-GB" altLang="en-US" sz="2400" dirty="0">
                <a:solidFill>
                  <a:srgbClr val="00B050"/>
                </a:solidFill>
              </a:rPr>
              <a:t>Wednesday </a:t>
            </a:r>
            <a:r>
              <a:rPr lang="en-GB" altLang="en-US" sz="2400" dirty="0" smtClean="0">
                <a:solidFill>
                  <a:srgbClr val="00B050"/>
                </a:solidFill>
              </a:rPr>
              <a:t>23 </a:t>
            </a:r>
            <a:r>
              <a:rPr lang="en-GB" altLang="en-US" sz="2400" dirty="0">
                <a:solidFill>
                  <a:srgbClr val="00B050"/>
                </a:solidFill>
              </a:rPr>
              <a:t>January, </a:t>
            </a:r>
            <a:r>
              <a:rPr lang="en-GB" altLang="en-US" sz="2400" dirty="0" smtClean="0">
                <a:solidFill>
                  <a:srgbClr val="00B050"/>
                </a:solidFill>
              </a:rPr>
              <a:t>2019</a:t>
            </a:r>
            <a:endParaRPr lang="en-GB" altLang="en-US" sz="2400" dirty="0">
              <a:solidFill>
                <a:srgbClr val="00B05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635" y="1373059"/>
            <a:ext cx="7753920" cy="446291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411227" y="198438"/>
            <a:ext cx="5105772" cy="1143000"/>
          </a:xfrm>
        </p:spPr>
        <p:txBody>
          <a:bodyPr/>
          <a:lstStyle/>
          <a:p>
            <a:pPr eaLnBrk="1" hangingPunct="1"/>
            <a:r>
              <a:rPr lang="en-GB" altLang="en-US" sz="4800" b="1" dirty="0" smtClean="0">
                <a:solidFill>
                  <a:srgbClr val="00B050"/>
                </a:solidFill>
              </a:rPr>
              <a:t>The Curriculum</a:t>
            </a:r>
          </a:p>
        </p:txBody>
      </p:sp>
      <p:sp>
        <p:nvSpPr>
          <p:cNvPr id="7171" name="Rectangle 3"/>
          <p:cNvSpPr>
            <a:spLocks noGrp="1" noChangeArrowheads="1"/>
          </p:cNvSpPr>
          <p:nvPr>
            <p:ph type="body" idx="1"/>
          </p:nvPr>
        </p:nvSpPr>
        <p:spPr>
          <a:xfrm>
            <a:off x="283593" y="1412776"/>
            <a:ext cx="9361040" cy="5040560"/>
          </a:xfrm>
        </p:spPr>
        <p:txBody>
          <a:bodyPr/>
          <a:lstStyle/>
          <a:p>
            <a:pPr eaLnBrk="1" hangingPunct="1">
              <a:buClr>
                <a:srgbClr val="7030A0"/>
              </a:buClr>
            </a:pPr>
            <a:r>
              <a:rPr lang="en-GB" altLang="en-US" dirty="0">
                <a:solidFill>
                  <a:srgbClr val="00B050"/>
                </a:solidFill>
              </a:rPr>
              <a:t>The Curriculum is defined as the “totality of learners’ experiences both in and out of school</a:t>
            </a:r>
            <a:r>
              <a:rPr lang="en-GB" altLang="en-US" dirty="0" smtClean="0">
                <a:solidFill>
                  <a:srgbClr val="00B050"/>
                </a:solidFill>
              </a:rPr>
              <a:t>”</a:t>
            </a:r>
            <a:endParaRPr lang="en-GB" altLang="en-US" dirty="0">
              <a:solidFill>
                <a:srgbClr val="00B050"/>
              </a:solidFill>
            </a:endParaRPr>
          </a:p>
          <a:p>
            <a:pPr eaLnBrk="1" hangingPunct="1">
              <a:buClr>
                <a:srgbClr val="7030A0"/>
              </a:buClr>
            </a:pPr>
            <a:r>
              <a:rPr lang="en-GB" altLang="en-US" dirty="0">
                <a:solidFill>
                  <a:srgbClr val="00B050"/>
                </a:solidFill>
              </a:rPr>
              <a:t>Partnership working is </a:t>
            </a:r>
            <a:r>
              <a:rPr lang="en-GB" altLang="en-US" dirty="0" smtClean="0">
                <a:solidFill>
                  <a:srgbClr val="00B050"/>
                </a:solidFill>
              </a:rPr>
              <a:t>key</a:t>
            </a:r>
          </a:p>
          <a:p>
            <a:pPr eaLnBrk="1" hangingPunct="1">
              <a:buClr>
                <a:srgbClr val="7030A0"/>
              </a:buClr>
            </a:pPr>
            <a:r>
              <a:rPr lang="en-GB" altLang="en-US" dirty="0" smtClean="0">
                <a:solidFill>
                  <a:srgbClr val="00B050"/>
                </a:solidFill>
              </a:rPr>
              <a:t>Senior Phase opportunities </a:t>
            </a:r>
            <a:r>
              <a:rPr lang="en-GB" altLang="en-US" dirty="0">
                <a:solidFill>
                  <a:srgbClr val="00B050"/>
                </a:solidFill>
              </a:rPr>
              <a:t>which support </a:t>
            </a:r>
            <a:r>
              <a:rPr lang="en-GB" altLang="en-US" dirty="0" smtClean="0">
                <a:solidFill>
                  <a:srgbClr val="00B050"/>
                </a:solidFill>
              </a:rPr>
              <a:t>each pupil’s learning pathway</a:t>
            </a:r>
          </a:p>
          <a:p>
            <a:pPr eaLnBrk="1" hangingPunct="1">
              <a:buClr>
                <a:srgbClr val="7030A0"/>
              </a:buClr>
            </a:pPr>
            <a:r>
              <a:rPr lang="en-GB" altLang="en-US" dirty="0" smtClean="0">
                <a:solidFill>
                  <a:srgbClr val="00B050"/>
                </a:solidFill>
              </a:rPr>
              <a:t>Differentiation</a:t>
            </a:r>
            <a:r>
              <a:rPr lang="en-GB" altLang="en-US" dirty="0">
                <a:solidFill>
                  <a:srgbClr val="00B050"/>
                </a:solidFill>
              </a:rPr>
              <a:t>, </a:t>
            </a:r>
            <a:r>
              <a:rPr lang="en-GB" altLang="en-US" dirty="0" smtClean="0">
                <a:solidFill>
                  <a:srgbClr val="00B050"/>
                </a:solidFill>
              </a:rPr>
              <a:t>support </a:t>
            </a:r>
            <a:r>
              <a:rPr lang="en-GB" altLang="en-US" dirty="0">
                <a:solidFill>
                  <a:srgbClr val="00B050"/>
                </a:solidFill>
              </a:rPr>
              <a:t>and </a:t>
            </a:r>
            <a:r>
              <a:rPr lang="en-GB" altLang="en-US" dirty="0" smtClean="0">
                <a:solidFill>
                  <a:srgbClr val="00B050"/>
                </a:solidFill>
              </a:rPr>
              <a:t>challenge</a:t>
            </a:r>
            <a:endParaRPr lang="en-GB" altLang="en-US" dirty="0">
              <a:solidFill>
                <a:srgbClr val="00B050"/>
              </a:solidFill>
            </a:endParaRPr>
          </a:p>
          <a:p>
            <a:pPr eaLnBrk="1" hangingPunct="1">
              <a:buClr>
                <a:srgbClr val="7030A0"/>
              </a:buClr>
            </a:pPr>
            <a:r>
              <a:rPr lang="en-GB" altLang="en-US" dirty="0" smtClean="0">
                <a:solidFill>
                  <a:srgbClr val="00B050"/>
                </a:solidFill>
              </a:rPr>
              <a:t>Developing </a:t>
            </a:r>
            <a:r>
              <a:rPr lang="en-GB" altLang="en-US" dirty="0">
                <a:solidFill>
                  <a:srgbClr val="00B050"/>
                </a:solidFill>
              </a:rPr>
              <a:t>resilience, </a:t>
            </a:r>
            <a:r>
              <a:rPr lang="en-GB" altLang="en-US" dirty="0" smtClean="0">
                <a:solidFill>
                  <a:srgbClr val="00B050"/>
                </a:solidFill>
              </a:rPr>
              <a:t>encouraging aspiration</a:t>
            </a:r>
            <a:endParaRPr lang="en-GB" altLang="en-US" dirty="0">
              <a:solidFill>
                <a:srgbClr val="00B050"/>
              </a:solidFill>
            </a:endParaRPr>
          </a:p>
          <a:p>
            <a:pPr eaLnBrk="1" hangingPunct="1">
              <a:buClr>
                <a:srgbClr val="7030A0"/>
              </a:buClr>
            </a:pPr>
            <a:r>
              <a:rPr lang="en-GB" altLang="en-US" dirty="0" smtClean="0">
                <a:solidFill>
                  <a:srgbClr val="00B050"/>
                </a:solidFill>
              </a:rPr>
              <a:t>S4/5/6 </a:t>
            </a:r>
            <a:r>
              <a:rPr lang="en-GB" altLang="en-US" dirty="0">
                <a:solidFill>
                  <a:srgbClr val="00B050"/>
                </a:solidFill>
              </a:rPr>
              <a:t>is </a:t>
            </a:r>
            <a:r>
              <a:rPr lang="en-GB" altLang="en-US" dirty="0" smtClean="0">
                <a:solidFill>
                  <a:srgbClr val="00B050"/>
                </a:solidFill>
              </a:rPr>
              <a:t>for </a:t>
            </a:r>
            <a:r>
              <a:rPr lang="en-GB" altLang="en-US" dirty="0">
                <a:solidFill>
                  <a:srgbClr val="00B050"/>
                </a:solidFill>
              </a:rPr>
              <a:t>certification and ensuring Positive Leaver </a:t>
            </a:r>
            <a:r>
              <a:rPr lang="en-GB" altLang="en-US" dirty="0" smtClean="0">
                <a:solidFill>
                  <a:srgbClr val="00B050"/>
                </a:solidFill>
              </a:rPr>
              <a:t>Destinations</a:t>
            </a:r>
            <a:endParaRPr lang="en-GB" altLang="en-US" sz="2400" dirty="0"/>
          </a:p>
          <a:p>
            <a:pPr lvl="1" eaLnBrk="1" hangingPunct="1">
              <a:buClr>
                <a:schemeClr val="tx1"/>
              </a:buClr>
            </a:pPr>
            <a:endParaRPr lang="en-GB" altLang="en-US" sz="2400" dirty="0"/>
          </a:p>
        </p:txBody>
      </p:sp>
      <p:pic>
        <p:nvPicPr>
          <p:cNvPr id="4" name="Picture 3" descr="New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7456" y="6022752"/>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308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470" t="18970" r="23104" b="7334"/>
          <a:stretch/>
        </p:blipFill>
        <p:spPr>
          <a:xfrm>
            <a:off x="200472" y="251062"/>
            <a:ext cx="8852802" cy="6387466"/>
          </a:xfrm>
          <a:prstGeom prst="rect">
            <a:avLst/>
          </a:prstGeom>
        </p:spPr>
      </p:pic>
      <p:pic>
        <p:nvPicPr>
          <p:cNvPr id="3" name="Picture 2" descr="New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7290" y="6162329"/>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001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853258" y="245774"/>
            <a:ext cx="6185892" cy="706090"/>
          </a:xfrm>
        </p:spPr>
        <p:txBody>
          <a:bodyPr/>
          <a:lstStyle/>
          <a:p>
            <a:r>
              <a:rPr lang="en-GB" altLang="en-US" sz="3600" dirty="0" err="1" smtClean="0">
                <a:solidFill>
                  <a:srgbClr val="00B050"/>
                </a:solidFill>
              </a:rPr>
              <a:t>CfE</a:t>
            </a:r>
            <a:r>
              <a:rPr lang="en-GB" altLang="en-US" sz="3600" dirty="0" smtClean="0">
                <a:solidFill>
                  <a:srgbClr val="00B050"/>
                </a:solidFill>
              </a:rPr>
              <a:t> National Qualifications</a:t>
            </a:r>
            <a:endParaRPr lang="en-GB" altLang="en-US" dirty="0" smtClean="0">
              <a:solidFill>
                <a:srgbClr val="00B050"/>
              </a:solidFill>
            </a:endParaRPr>
          </a:p>
        </p:txBody>
      </p:sp>
      <p:sp>
        <p:nvSpPr>
          <p:cNvPr id="10243" name="Content Placeholder 2"/>
          <p:cNvSpPr>
            <a:spLocks noGrp="1"/>
          </p:cNvSpPr>
          <p:nvPr>
            <p:ph idx="1"/>
          </p:nvPr>
        </p:nvSpPr>
        <p:spPr>
          <a:xfrm>
            <a:off x="1273796" y="1221111"/>
            <a:ext cx="7344816" cy="648072"/>
          </a:xfrm>
        </p:spPr>
        <p:txBody>
          <a:bodyPr/>
          <a:lstStyle/>
          <a:p>
            <a:pPr marL="0" indent="0">
              <a:buFontTx/>
              <a:buNone/>
            </a:pPr>
            <a:r>
              <a:rPr lang="en-GB" altLang="en-US" dirty="0" smtClean="0">
                <a:solidFill>
                  <a:srgbClr val="7030A0"/>
                </a:solidFill>
                <a:latin typeface="Gotham-Bold"/>
              </a:rPr>
              <a:t>SQA Qualifications in the Senior Phase:</a:t>
            </a:r>
            <a:endParaRPr lang="en-GB" altLang="en-US" dirty="0" smtClean="0">
              <a:solidFill>
                <a:srgbClr val="7030A0"/>
              </a:solidFill>
              <a:latin typeface="Gotham-Light"/>
            </a:endParaRPr>
          </a:p>
        </p:txBody>
      </p:sp>
      <p:pic>
        <p:nvPicPr>
          <p:cNvPr id="1024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581" t="31061" r="6670" b="16388"/>
          <a:stretch/>
        </p:blipFill>
        <p:spPr bwMode="auto">
          <a:xfrm>
            <a:off x="362737" y="2166384"/>
            <a:ext cx="3947413" cy="453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169024" y="3531020"/>
            <a:ext cx="4248472" cy="830997"/>
          </a:xfrm>
          <a:prstGeom prst="rect">
            <a:avLst/>
          </a:prstGeom>
          <a:noFill/>
        </p:spPr>
        <p:txBody>
          <a:bodyPr wrap="square" rtlCol="0">
            <a:spAutoFit/>
          </a:bodyPr>
          <a:lstStyle/>
          <a:p>
            <a:pPr algn="ctr"/>
            <a:r>
              <a:rPr lang="en-GB" sz="2400" dirty="0" smtClean="0">
                <a:solidFill>
                  <a:srgbClr val="00B050"/>
                </a:solidFill>
              </a:rPr>
              <a:t>Internally assessed by TGS - </a:t>
            </a:r>
          </a:p>
          <a:p>
            <a:pPr algn="ctr"/>
            <a:r>
              <a:rPr lang="en-GB" sz="2400" dirty="0" smtClean="0">
                <a:solidFill>
                  <a:srgbClr val="00B050"/>
                </a:solidFill>
              </a:rPr>
              <a:t>SQA verify our standards</a:t>
            </a:r>
            <a:endParaRPr lang="en-GB" sz="2400" dirty="0">
              <a:solidFill>
                <a:srgbClr val="00B050"/>
              </a:solidFill>
            </a:endParaRPr>
          </a:p>
        </p:txBody>
      </p:sp>
      <p:sp>
        <p:nvSpPr>
          <p:cNvPr id="4" name="Right Brace 3"/>
          <p:cNvSpPr/>
          <p:nvPr/>
        </p:nvSpPr>
        <p:spPr>
          <a:xfrm>
            <a:off x="4218440" y="3159946"/>
            <a:ext cx="183419" cy="1573143"/>
          </a:xfrm>
          <a:prstGeom prst="rightBrace">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a:solidFill>
                  <a:srgbClr val="7030A0"/>
                </a:solidFill>
              </a:ln>
            </a:endParaRPr>
          </a:p>
        </p:txBody>
      </p:sp>
      <p:sp>
        <p:nvSpPr>
          <p:cNvPr id="13" name="Right Brace 12"/>
          <p:cNvSpPr/>
          <p:nvPr/>
        </p:nvSpPr>
        <p:spPr>
          <a:xfrm>
            <a:off x="4211395" y="4964790"/>
            <a:ext cx="190464" cy="1448500"/>
          </a:xfrm>
          <a:prstGeom prst="rightBrace">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a:solidFill>
                  <a:srgbClr val="7030A0"/>
                </a:solidFill>
              </a:ln>
            </a:endParaRPr>
          </a:p>
        </p:txBody>
      </p:sp>
      <p:sp>
        <p:nvSpPr>
          <p:cNvPr id="14" name="TextBox 13"/>
          <p:cNvSpPr txBox="1"/>
          <p:nvPr/>
        </p:nvSpPr>
        <p:spPr>
          <a:xfrm>
            <a:off x="5169024" y="5145454"/>
            <a:ext cx="4248472" cy="830997"/>
          </a:xfrm>
          <a:prstGeom prst="rect">
            <a:avLst/>
          </a:prstGeom>
          <a:noFill/>
        </p:spPr>
        <p:txBody>
          <a:bodyPr wrap="square" rtlCol="0">
            <a:spAutoFit/>
          </a:bodyPr>
          <a:lstStyle/>
          <a:p>
            <a:r>
              <a:rPr lang="en-GB" sz="2400" dirty="0" smtClean="0">
                <a:solidFill>
                  <a:srgbClr val="00B050"/>
                </a:solidFill>
              </a:rPr>
              <a:t>Externally assessed by SQA exams and coursework marks</a:t>
            </a:r>
            <a:endParaRPr lang="en-GB" sz="2400" dirty="0">
              <a:solidFill>
                <a:srgbClr val="00B050"/>
              </a:solidFill>
            </a:endParaRPr>
          </a:p>
        </p:txBody>
      </p:sp>
      <p:pic>
        <p:nvPicPr>
          <p:cNvPr id="15" name="Picture 14" descr="New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7290" y="6162329"/>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853258" y="27459"/>
            <a:ext cx="6185892" cy="1239010"/>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GB" altLang="en-US" sz="3600" dirty="0" smtClean="0">
                <a:solidFill>
                  <a:srgbClr val="00B050"/>
                </a:solidFill>
              </a:rPr>
              <a:t>Alternative SQA</a:t>
            </a:r>
          </a:p>
          <a:p>
            <a:r>
              <a:rPr lang="en-GB" altLang="en-US" sz="3600" dirty="0" smtClean="0">
                <a:solidFill>
                  <a:srgbClr val="00B050"/>
                </a:solidFill>
              </a:rPr>
              <a:t>National Qualifications</a:t>
            </a:r>
            <a:endParaRPr lang="en-GB" altLang="en-US" dirty="0" smtClean="0">
              <a:solidFill>
                <a:srgbClr val="00B050"/>
              </a:solidFill>
            </a:endParaRPr>
          </a:p>
        </p:txBody>
      </p:sp>
      <p:sp>
        <p:nvSpPr>
          <p:cNvPr id="4" name="Content Placeholder 2"/>
          <p:cNvSpPr txBox="1">
            <a:spLocks/>
          </p:cNvSpPr>
          <p:nvPr/>
        </p:nvSpPr>
        <p:spPr>
          <a:xfrm>
            <a:off x="121668" y="1266468"/>
            <a:ext cx="9649072" cy="5591531"/>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altLang="en-US" dirty="0" smtClean="0">
                <a:solidFill>
                  <a:srgbClr val="7030A0"/>
                </a:solidFill>
              </a:rPr>
              <a:t>There are also other qualifications at Levels 4, 5 &amp; 6 which we aim to integrate into our curriculum in order to meet the needs of more Learners.</a:t>
            </a:r>
          </a:p>
          <a:p>
            <a:pPr marL="0" indent="0">
              <a:spcBef>
                <a:spcPts val="0"/>
              </a:spcBef>
              <a:buFontTx/>
              <a:buNone/>
            </a:pPr>
            <a:endParaRPr lang="en-GB" altLang="en-US" sz="1200" dirty="0" smtClean="0">
              <a:solidFill>
                <a:srgbClr val="7030A0"/>
              </a:solidFill>
            </a:endParaRPr>
          </a:p>
          <a:p>
            <a:pPr marL="0" indent="0">
              <a:buNone/>
            </a:pPr>
            <a:r>
              <a:rPr lang="en-GB" altLang="en-US" dirty="0" smtClean="0">
                <a:solidFill>
                  <a:srgbClr val="7030A0"/>
                </a:solidFill>
              </a:rPr>
              <a:t>Foundation Apprenticeships, </a:t>
            </a:r>
            <a:r>
              <a:rPr lang="en-GB" altLang="en-US" dirty="0">
                <a:solidFill>
                  <a:srgbClr val="7030A0"/>
                </a:solidFill>
              </a:rPr>
              <a:t>at Level </a:t>
            </a:r>
            <a:r>
              <a:rPr lang="en-GB" altLang="en-US" dirty="0" smtClean="0">
                <a:solidFill>
                  <a:srgbClr val="7030A0"/>
                </a:solidFill>
              </a:rPr>
              <a:t>6 (the same as Higher level), will be included in our options – these combine study with work placement. They are being supported by NESCOL and Aberdeenshire Council.</a:t>
            </a:r>
          </a:p>
          <a:p>
            <a:pPr marL="0" indent="0">
              <a:buNone/>
            </a:pPr>
            <a:endParaRPr lang="en-GB" altLang="en-US" sz="1200" dirty="0">
              <a:solidFill>
                <a:srgbClr val="7030A0"/>
              </a:solidFill>
            </a:endParaRPr>
          </a:p>
          <a:p>
            <a:pPr marL="0" indent="0">
              <a:buNone/>
            </a:pPr>
            <a:r>
              <a:rPr lang="en-GB" altLang="en-US" dirty="0" smtClean="0">
                <a:solidFill>
                  <a:srgbClr val="7030A0"/>
                </a:solidFill>
              </a:rPr>
              <a:t>National Progression Awards at Levels </a:t>
            </a:r>
            <a:r>
              <a:rPr lang="en-GB" altLang="en-US" dirty="0">
                <a:solidFill>
                  <a:srgbClr val="7030A0"/>
                </a:solidFill>
              </a:rPr>
              <a:t>4, 5 </a:t>
            </a:r>
            <a:r>
              <a:rPr lang="en-GB" altLang="en-US" dirty="0" smtClean="0">
                <a:solidFill>
                  <a:srgbClr val="7030A0"/>
                </a:solidFill>
              </a:rPr>
              <a:t>(</a:t>
            </a:r>
            <a:r>
              <a:rPr lang="en-GB" altLang="en-US" dirty="0">
                <a:solidFill>
                  <a:srgbClr val="7030A0"/>
                </a:solidFill>
              </a:rPr>
              <a:t>the same as </a:t>
            </a:r>
            <a:r>
              <a:rPr lang="en-GB" altLang="en-US" dirty="0" smtClean="0">
                <a:solidFill>
                  <a:srgbClr val="7030A0"/>
                </a:solidFill>
              </a:rPr>
              <a:t>National 4 &amp; 5 levels) are assessed through continuous assessment throughout the year.</a:t>
            </a:r>
          </a:p>
        </p:txBody>
      </p:sp>
    </p:spTree>
    <p:extLst>
      <p:ext uri="{BB962C8B-B14F-4D97-AF65-F5344CB8AC3E}">
        <p14:creationId xmlns:p14="http://schemas.microsoft.com/office/powerpoint/2010/main" val="2235824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en-US" sz="4800" b="1" dirty="0" smtClean="0">
                <a:solidFill>
                  <a:srgbClr val="339966"/>
                </a:solidFill>
              </a:rPr>
              <a:t>Options Process</a:t>
            </a:r>
          </a:p>
        </p:txBody>
      </p:sp>
      <p:sp>
        <p:nvSpPr>
          <p:cNvPr id="12291" name="Rectangle 3"/>
          <p:cNvSpPr>
            <a:spLocks noGrp="1" noChangeArrowheads="1"/>
          </p:cNvSpPr>
          <p:nvPr>
            <p:ph type="body" idx="1"/>
          </p:nvPr>
        </p:nvSpPr>
        <p:spPr>
          <a:xfrm>
            <a:off x="495300" y="1600200"/>
            <a:ext cx="3449588" cy="676672"/>
          </a:xfrm>
        </p:spPr>
        <p:txBody>
          <a:bodyPr/>
          <a:lstStyle/>
          <a:p>
            <a:pPr marL="0" indent="0" eaLnBrk="1" hangingPunct="1">
              <a:buNone/>
            </a:pPr>
            <a:r>
              <a:rPr lang="en-GB" altLang="en-US" dirty="0" smtClean="0">
                <a:solidFill>
                  <a:srgbClr val="7030A0"/>
                </a:solidFill>
              </a:rPr>
              <a:t>Where to start…?</a:t>
            </a:r>
          </a:p>
        </p:txBody>
      </p:sp>
      <p:pic>
        <p:nvPicPr>
          <p:cNvPr id="12292" name="Picture 4" descr="which 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706" y="2461716"/>
            <a:ext cx="4394587"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ew 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8912" y="5805264"/>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011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00672" y="404664"/>
            <a:ext cx="5832648" cy="648072"/>
          </a:xfrm>
        </p:spPr>
        <p:txBody>
          <a:bodyPr/>
          <a:lstStyle/>
          <a:p>
            <a:pPr eaLnBrk="1" hangingPunct="1"/>
            <a:r>
              <a:rPr lang="en-GB" altLang="en-US" sz="3600" b="1" dirty="0" smtClean="0">
                <a:solidFill>
                  <a:srgbClr val="00B050"/>
                </a:solidFill>
              </a:rPr>
              <a:t>Senior Phase Transitions</a:t>
            </a:r>
          </a:p>
        </p:txBody>
      </p:sp>
      <p:sp>
        <p:nvSpPr>
          <p:cNvPr id="6" name="Rectangle 3"/>
          <p:cNvSpPr txBox="1">
            <a:spLocks noChangeArrowheads="1"/>
          </p:cNvSpPr>
          <p:nvPr/>
        </p:nvSpPr>
        <p:spPr bwMode="auto">
          <a:xfrm>
            <a:off x="177980" y="1533119"/>
            <a:ext cx="4998041" cy="333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80000"/>
              </a:lnSpc>
              <a:buFontTx/>
              <a:buNone/>
            </a:pPr>
            <a:r>
              <a:rPr lang="en-GB" altLang="en-US" sz="2400" b="1" dirty="0" smtClean="0">
                <a:solidFill>
                  <a:srgbClr val="7030A0"/>
                </a:solidFill>
              </a:rPr>
              <a:t>Decisions</a:t>
            </a:r>
          </a:p>
          <a:p>
            <a:pPr eaLnBrk="1" hangingPunct="1">
              <a:lnSpc>
                <a:spcPct val="80000"/>
              </a:lnSpc>
              <a:buFontTx/>
              <a:buNone/>
            </a:pPr>
            <a:endParaRPr lang="en-GB" altLang="en-US" sz="1100" dirty="0" smtClean="0">
              <a:solidFill>
                <a:srgbClr val="00B050"/>
              </a:solidFill>
            </a:endParaRPr>
          </a:p>
          <a:p>
            <a:pPr eaLnBrk="1" hangingPunct="1">
              <a:lnSpc>
                <a:spcPct val="80000"/>
              </a:lnSpc>
            </a:pPr>
            <a:r>
              <a:rPr lang="en-GB" altLang="en-US" sz="2400" dirty="0" smtClean="0">
                <a:solidFill>
                  <a:srgbClr val="00B050"/>
                </a:solidFill>
              </a:rPr>
              <a:t>Enjoyment / Challenge / Interest</a:t>
            </a:r>
          </a:p>
          <a:p>
            <a:pPr eaLnBrk="1" hangingPunct="1">
              <a:lnSpc>
                <a:spcPct val="80000"/>
              </a:lnSpc>
            </a:pPr>
            <a:r>
              <a:rPr lang="en-GB" altLang="en-US" sz="2400" dirty="0" smtClean="0">
                <a:solidFill>
                  <a:srgbClr val="00B050"/>
                </a:solidFill>
              </a:rPr>
              <a:t>Strengths / Development needs</a:t>
            </a:r>
          </a:p>
          <a:p>
            <a:pPr eaLnBrk="1" hangingPunct="1">
              <a:lnSpc>
                <a:spcPct val="80000"/>
              </a:lnSpc>
            </a:pPr>
            <a:r>
              <a:rPr lang="en-GB" altLang="en-US" sz="2400" dirty="0" smtClean="0">
                <a:solidFill>
                  <a:srgbClr val="00B050"/>
                </a:solidFill>
              </a:rPr>
              <a:t>Skill sets</a:t>
            </a:r>
          </a:p>
          <a:p>
            <a:pPr eaLnBrk="1" hangingPunct="1">
              <a:lnSpc>
                <a:spcPct val="80000"/>
              </a:lnSpc>
            </a:pPr>
            <a:r>
              <a:rPr lang="en-GB" altLang="en-US" sz="2400" dirty="0" smtClean="0">
                <a:solidFill>
                  <a:srgbClr val="00B050"/>
                </a:solidFill>
              </a:rPr>
              <a:t>Career pathways</a:t>
            </a:r>
          </a:p>
          <a:p>
            <a:pPr eaLnBrk="1" hangingPunct="1">
              <a:lnSpc>
                <a:spcPct val="80000"/>
              </a:lnSpc>
            </a:pPr>
            <a:r>
              <a:rPr lang="en-GB" altLang="en-US" sz="2400" dirty="0" smtClean="0">
                <a:solidFill>
                  <a:srgbClr val="00B050"/>
                </a:solidFill>
              </a:rPr>
              <a:t>Advice of Teachers</a:t>
            </a:r>
          </a:p>
          <a:p>
            <a:pPr eaLnBrk="1" hangingPunct="1">
              <a:lnSpc>
                <a:spcPct val="80000"/>
              </a:lnSpc>
            </a:pPr>
            <a:r>
              <a:rPr lang="en-GB" altLang="en-US" sz="2400" dirty="0" smtClean="0">
                <a:solidFill>
                  <a:srgbClr val="00B050"/>
                </a:solidFill>
              </a:rPr>
              <a:t>Discussion with Parents / Carers</a:t>
            </a:r>
          </a:p>
          <a:p>
            <a:pPr eaLnBrk="1" hangingPunct="1">
              <a:lnSpc>
                <a:spcPct val="80000"/>
              </a:lnSpc>
            </a:pPr>
            <a:r>
              <a:rPr lang="en-GB" altLang="en-US" sz="2400" dirty="0" smtClean="0">
                <a:solidFill>
                  <a:srgbClr val="00B050"/>
                </a:solidFill>
              </a:rPr>
              <a:t>Progression Pathways</a:t>
            </a:r>
          </a:p>
          <a:p>
            <a:pPr eaLnBrk="1" hangingPunct="1">
              <a:lnSpc>
                <a:spcPct val="80000"/>
              </a:lnSpc>
              <a:buFontTx/>
              <a:buNone/>
            </a:pPr>
            <a:endParaRPr lang="en-GB" altLang="en-US" sz="2000" dirty="0" smtClean="0"/>
          </a:p>
        </p:txBody>
      </p:sp>
      <p:sp>
        <p:nvSpPr>
          <p:cNvPr id="3" name="TextBox 2"/>
          <p:cNvSpPr txBox="1"/>
          <p:nvPr/>
        </p:nvSpPr>
        <p:spPr>
          <a:xfrm>
            <a:off x="5745088" y="1528009"/>
            <a:ext cx="3816424" cy="3342453"/>
          </a:xfrm>
          <a:prstGeom prst="rect">
            <a:avLst/>
          </a:prstGeom>
          <a:noFill/>
        </p:spPr>
        <p:txBody>
          <a:bodyPr wrap="square" rtlCol="0">
            <a:spAutoFit/>
          </a:bodyPr>
          <a:lstStyle/>
          <a:p>
            <a:pPr eaLnBrk="1" hangingPunct="1">
              <a:lnSpc>
                <a:spcPct val="80000"/>
              </a:lnSpc>
            </a:pPr>
            <a:r>
              <a:rPr lang="en-GB" altLang="en-US" sz="2400" b="1" dirty="0" smtClean="0">
                <a:solidFill>
                  <a:srgbClr val="7030A0"/>
                </a:solidFill>
              </a:rPr>
              <a:t>Support</a:t>
            </a:r>
          </a:p>
          <a:p>
            <a:pPr eaLnBrk="1" hangingPunct="1">
              <a:lnSpc>
                <a:spcPct val="80000"/>
              </a:lnSpc>
            </a:pPr>
            <a:endParaRPr lang="en-GB" altLang="en-US" sz="2400" dirty="0">
              <a:solidFill>
                <a:srgbClr val="00B050"/>
              </a:solidFill>
            </a:endParaRPr>
          </a:p>
          <a:p>
            <a:pPr marL="457200" indent="-457200" eaLnBrk="1" hangingPunct="1">
              <a:lnSpc>
                <a:spcPct val="80000"/>
              </a:lnSpc>
              <a:buFont typeface="Arial" panose="020B0604020202020204" pitchFamily="34" charset="0"/>
              <a:buChar char="•"/>
            </a:pPr>
            <a:r>
              <a:rPr lang="en-GB" altLang="en-US" sz="2400" dirty="0" smtClean="0">
                <a:solidFill>
                  <a:srgbClr val="00B050"/>
                </a:solidFill>
              </a:rPr>
              <a:t>Tracking </a:t>
            </a:r>
            <a:r>
              <a:rPr lang="en-GB" altLang="en-US" sz="2400" dirty="0">
                <a:solidFill>
                  <a:srgbClr val="00B050"/>
                </a:solidFill>
              </a:rPr>
              <a:t>&amp; Full Reports</a:t>
            </a:r>
          </a:p>
          <a:p>
            <a:pPr marL="457200" indent="-457200" eaLnBrk="1" hangingPunct="1">
              <a:lnSpc>
                <a:spcPct val="80000"/>
              </a:lnSpc>
              <a:buFont typeface="Arial" panose="020B0604020202020204" pitchFamily="34" charset="0"/>
              <a:buChar char="•"/>
            </a:pPr>
            <a:r>
              <a:rPr lang="en-GB" altLang="en-US" sz="2400" dirty="0">
                <a:solidFill>
                  <a:srgbClr val="00B050"/>
                </a:solidFill>
              </a:rPr>
              <a:t>Guidance </a:t>
            </a:r>
            <a:r>
              <a:rPr lang="en-GB" altLang="en-US" sz="2400" dirty="0" smtClean="0">
                <a:solidFill>
                  <a:srgbClr val="00B050"/>
                </a:solidFill>
              </a:rPr>
              <a:t>Colleagues</a:t>
            </a:r>
            <a:endParaRPr lang="en-GB" altLang="en-US" sz="2400" dirty="0">
              <a:solidFill>
                <a:srgbClr val="00B050"/>
              </a:solidFill>
            </a:endParaRPr>
          </a:p>
          <a:p>
            <a:pPr marL="457200" indent="-457200" eaLnBrk="1" hangingPunct="1">
              <a:lnSpc>
                <a:spcPct val="80000"/>
              </a:lnSpc>
              <a:buFont typeface="Arial" panose="020B0604020202020204" pitchFamily="34" charset="0"/>
              <a:buChar char="•"/>
            </a:pPr>
            <a:r>
              <a:rPr lang="en-GB" altLang="en-US" sz="2400" dirty="0">
                <a:solidFill>
                  <a:srgbClr val="00B050"/>
                </a:solidFill>
              </a:rPr>
              <a:t>Parents’ Meeting discussions</a:t>
            </a:r>
          </a:p>
          <a:p>
            <a:pPr marL="457200" indent="-457200" eaLnBrk="1" hangingPunct="1">
              <a:lnSpc>
                <a:spcPct val="80000"/>
              </a:lnSpc>
              <a:buFont typeface="Arial" panose="020B0604020202020204" pitchFamily="34" charset="0"/>
              <a:buChar char="•"/>
            </a:pPr>
            <a:r>
              <a:rPr lang="en-GB" altLang="en-US" sz="2400" dirty="0">
                <a:solidFill>
                  <a:srgbClr val="00B050"/>
                </a:solidFill>
              </a:rPr>
              <a:t>Nationals in a </a:t>
            </a:r>
            <a:r>
              <a:rPr lang="en-GB" altLang="en-US" sz="2400" dirty="0" smtClean="0">
                <a:solidFill>
                  <a:srgbClr val="00B050"/>
                </a:solidFill>
              </a:rPr>
              <a:t>Nutshell</a:t>
            </a:r>
          </a:p>
          <a:p>
            <a:pPr marL="457200" indent="-457200" eaLnBrk="1" hangingPunct="1">
              <a:lnSpc>
                <a:spcPct val="80000"/>
              </a:lnSpc>
              <a:buFont typeface="Arial" panose="020B0604020202020204" pitchFamily="34" charset="0"/>
              <a:buChar char="•"/>
            </a:pPr>
            <a:r>
              <a:rPr lang="en-GB" altLang="en-US" sz="2400" dirty="0" smtClean="0">
                <a:solidFill>
                  <a:srgbClr val="00B050"/>
                </a:solidFill>
              </a:rPr>
              <a:t>Work Placements</a:t>
            </a:r>
          </a:p>
          <a:p>
            <a:pPr marL="457200" indent="-457200" eaLnBrk="1" hangingPunct="1">
              <a:lnSpc>
                <a:spcPct val="80000"/>
              </a:lnSpc>
              <a:buFont typeface="Arial" panose="020B0604020202020204" pitchFamily="34" charset="0"/>
              <a:buChar char="•"/>
            </a:pPr>
            <a:r>
              <a:rPr lang="en-GB" altLang="en-US" sz="2400" dirty="0">
                <a:solidFill>
                  <a:srgbClr val="00B050"/>
                </a:solidFill>
              </a:rPr>
              <a:t>Skills Development Scotland Careers Advisor</a:t>
            </a:r>
          </a:p>
        </p:txBody>
      </p:sp>
      <p:sp>
        <p:nvSpPr>
          <p:cNvPr id="7" name="TextBox 6"/>
          <p:cNvSpPr txBox="1"/>
          <p:nvPr/>
        </p:nvSpPr>
        <p:spPr>
          <a:xfrm>
            <a:off x="479998" y="5229200"/>
            <a:ext cx="8873996" cy="1384995"/>
          </a:xfrm>
          <a:prstGeom prst="rect">
            <a:avLst/>
          </a:prstGeom>
          <a:noFill/>
        </p:spPr>
        <p:txBody>
          <a:bodyPr wrap="square" rtlCol="0">
            <a:spAutoFit/>
          </a:bodyPr>
          <a:lstStyle/>
          <a:p>
            <a:pPr algn="ctr"/>
            <a:r>
              <a:rPr lang="en-GB" sz="2400" dirty="0" smtClean="0">
                <a:solidFill>
                  <a:srgbClr val="7030A0"/>
                </a:solidFill>
              </a:rPr>
              <a:t>It’s important that each individual pupil considers their decisions.</a:t>
            </a:r>
          </a:p>
          <a:p>
            <a:pPr algn="ctr"/>
            <a:endParaRPr lang="en-GB" sz="1200" dirty="0">
              <a:solidFill>
                <a:srgbClr val="7030A0"/>
              </a:solidFill>
            </a:endParaRPr>
          </a:p>
          <a:p>
            <a:pPr algn="ctr"/>
            <a:r>
              <a:rPr lang="en-GB" sz="2400" dirty="0" smtClean="0">
                <a:solidFill>
                  <a:srgbClr val="7030A0"/>
                </a:solidFill>
              </a:rPr>
              <a:t>Creating a pathway(s) that will bring you to your chosen </a:t>
            </a:r>
          </a:p>
          <a:p>
            <a:pPr algn="ctr"/>
            <a:r>
              <a:rPr lang="en-GB" sz="2400" dirty="0" smtClean="0">
                <a:solidFill>
                  <a:srgbClr val="7030A0"/>
                </a:solidFill>
              </a:rPr>
              <a:t>positive destination and having options should you need them.</a:t>
            </a:r>
            <a:endParaRPr lang="en-GB" sz="2400" dirty="0">
              <a:solidFill>
                <a:srgbClr val="7030A0"/>
              </a:solidFill>
            </a:endParaRPr>
          </a:p>
        </p:txBody>
      </p:sp>
    </p:spTree>
    <p:extLst>
      <p:ext uri="{BB962C8B-B14F-4D97-AF65-F5344CB8AC3E}">
        <p14:creationId xmlns:p14="http://schemas.microsoft.com/office/powerpoint/2010/main" val="3882562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7210" y="6297437"/>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3"/>
          <a:srcRect l="20924" t="22849" r="20197" b="8626"/>
          <a:stretch/>
        </p:blipFill>
        <p:spPr>
          <a:xfrm>
            <a:off x="416496" y="548680"/>
            <a:ext cx="8870714" cy="5804294"/>
          </a:xfrm>
          <a:prstGeom prst="rect">
            <a:avLst/>
          </a:prstGeom>
        </p:spPr>
      </p:pic>
    </p:spTree>
    <p:extLst>
      <p:ext uri="{BB962C8B-B14F-4D97-AF65-F5344CB8AC3E}">
        <p14:creationId xmlns:p14="http://schemas.microsoft.com/office/powerpoint/2010/main" val="2482012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0924" t="22849" r="20924" b="8626"/>
          <a:stretch/>
        </p:blipFill>
        <p:spPr>
          <a:xfrm>
            <a:off x="344487" y="404663"/>
            <a:ext cx="8894749" cy="5892773"/>
          </a:xfrm>
          <a:prstGeom prst="rect">
            <a:avLst/>
          </a:prstGeom>
        </p:spPr>
      </p:pic>
      <p:pic>
        <p:nvPicPr>
          <p:cNvPr id="4" name="Picture 3" descr="New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7210" y="6297437"/>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671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8409" y="405923"/>
            <a:ext cx="7881866" cy="584775"/>
          </a:xfrm>
          <a:prstGeom prst="rect">
            <a:avLst/>
          </a:prstGeom>
        </p:spPr>
        <p:txBody>
          <a:bodyPr wrap="square">
            <a:spAutoFit/>
          </a:bodyPr>
          <a:lstStyle/>
          <a:p>
            <a:pPr>
              <a:defRPr/>
            </a:pPr>
            <a:r>
              <a:rPr lang="en-GB" altLang="en-US" sz="3200" dirty="0" smtClean="0">
                <a:solidFill>
                  <a:srgbClr val="00B050"/>
                </a:solidFill>
                <a:latin typeface="Arial"/>
                <a:ea typeface="+mj-ea"/>
                <a:cs typeface="+mj-cs"/>
              </a:rPr>
              <a:t>What does Senior Phase choice look like?</a:t>
            </a:r>
            <a:endParaRPr lang="en-GB" dirty="0">
              <a:solidFill>
                <a:srgbClr val="00B050"/>
              </a:solidFill>
            </a:endParaRPr>
          </a:p>
        </p:txBody>
      </p:sp>
      <p:graphicFrame>
        <p:nvGraphicFramePr>
          <p:cNvPr id="3" name="Table 2"/>
          <p:cNvGraphicFramePr>
            <a:graphicFrameLocks noGrp="1"/>
          </p:cNvGraphicFramePr>
          <p:nvPr>
            <p:extLst/>
          </p:nvPr>
        </p:nvGraphicFramePr>
        <p:xfrm>
          <a:off x="487856" y="1367336"/>
          <a:ext cx="8922972" cy="2925760"/>
        </p:xfrm>
        <a:graphic>
          <a:graphicData uri="http://schemas.openxmlformats.org/drawingml/2006/table">
            <a:tbl>
              <a:tblPr firstRow="1" bandRow="1">
                <a:tableStyleId>{5C22544A-7EE6-4342-B048-85BDC9FD1C3A}</a:tableStyleId>
              </a:tblPr>
              <a:tblGrid>
                <a:gridCol w="800538"/>
                <a:gridCol w="1173480"/>
                <a:gridCol w="1382400"/>
                <a:gridCol w="1084580"/>
                <a:gridCol w="592255"/>
                <a:gridCol w="460800"/>
                <a:gridCol w="921600"/>
                <a:gridCol w="230400"/>
                <a:gridCol w="1152000"/>
                <a:gridCol w="374973"/>
                <a:gridCol w="374973"/>
                <a:gridCol w="374973"/>
              </a:tblGrid>
              <a:tr h="1462880">
                <a:tc>
                  <a:txBody>
                    <a:bodyPr/>
                    <a:lstStyle/>
                    <a:p>
                      <a:pPr algn="ctr"/>
                      <a:r>
                        <a:rPr lang="en-GB" b="1" dirty="0" smtClean="0">
                          <a:solidFill>
                            <a:srgbClr val="7030A0"/>
                          </a:solidFill>
                        </a:rPr>
                        <a:t>S4</a:t>
                      </a:r>
                    </a:p>
                    <a:p>
                      <a:pPr algn="ctr"/>
                      <a:endParaRPr lang="en-GB" b="1" dirty="0" smtClean="0">
                        <a:solidFill>
                          <a:srgbClr val="7030A0"/>
                        </a:solidFill>
                      </a:endParaRPr>
                    </a:p>
                    <a:p>
                      <a:pPr algn="ctr"/>
                      <a:r>
                        <a:rPr lang="en-GB" b="1" dirty="0" smtClean="0">
                          <a:solidFill>
                            <a:srgbClr val="7030A0"/>
                          </a:solidFill>
                        </a:rPr>
                        <a:t>(S5)</a:t>
                      </a:r>
                    </a:p>
                    <a:p>
                      <a:pPr algn="ctr"/>
                      <a:r>
                        <a:rPr lang="en-GB" b="1" dirty="0" smtClean="0">
                          <a:solidFill>
                            <a:srgbClr val="7030A0"/>
                          </a:solidFill>
                        </a:rPr>
                        <a:t>(S6)</a:t>
                      </a:r>
                    </a:p>
                  </a:txBody>
                  <a:tcPr anchor="ctr">
                    <a:solidFill>
                      <a:srgbClr val="99FFCC"/>
                    </a:solidFill>
                  </a:tcPr>
                </a:tc>
                <a:tc>
                  <a:txBody>
                    <a:bodyPr/>
                    <a:lstStyle/>
                    <a:p>
                      <a:pPr algn="ctr"/>
                      <a:r>
                        <a:rPr lang="en-GB" b="1" dirty="0" smtClean="0">
                          <a:solidFill>
                            <a:srgbClr val="00B050"/>
                          </a:solidFill>
                        </a:rPr>
                        <a:t>Option</a:t>
                      </a:r>
                    </a:p>
                    <a:p>
                      <a:pPr algn="ctr"/>
                      <a:r>
                        <a:rPr lang="en-GB" b="1" dirty="0" smtClean="0">
                          <a:solidFill>
                            <a:srgbClr val="00B050"/>
                          </a:solidFill>
                        </a:rPr>
                        <a:t>One</a:t>
                      </a:r>
                    </a:p>
                    <a:p>
                      <a:pPr algn="ctr"/>
                      <a:endParaRPr lang="en-GB" sz="1200" b="1" dirty="0" smtClean="0">
                        <a:solidFill>
                          <a:srgbClr val="00B050"/>
                        </a:solidFill>
                      </a:endParaRPr>
                    </a:p>
                    <a:p>
                      <a:pPr algn="ctr"/>
                      <a:r>
                        <a:rPr lang="en-GB" b="1" dirty="0" smtClean="0">
                          <a:solidFill>
                            <a:srgbClr val="00B050"/>
                          </a:solidFill>
                        </a:rPr>
                        <a:t>L2 – L5</a:t>
                      </a:r>
                      <a:endParaRPr lang="en-GB" b="0" dirty="0" smtClean="0">
                        <a:solidFill>
                          <a:srgbClr val="00B050"/>
                        </a:solidFill>
                      </a:endParaRPr>
                    </a:p>
                  </a:txBody>
                  <a:tcPr anchor="ctr">
                    <a:solidFill>
                      <a:srgbClr val="CCFFCC"/>
                    </a:solidFill>
                  </a:tcPr>
                </a:tc>
                <a:tc>
                  <a:txBody>
                    <a:bodyPr/>
                    <a:lstStyle/>
                    <a:p>
                      <a:pPr algn="ctr"/>
                      <a:r>
                        <a:rPr lang="en-GB" b="1" dirty="0" smtClean="0">
                          <a:solidFill>
                            <a:srgbClr val="00B050"/>
                          </a:solidFill>
                        </a:rPr>
                        <a:t>Option</a:t>
                      </a:r>
                    </a:p>
                    <a:p>
                      <a:pPr algn="ctr"/>
                      <a:r>
                        <a:rPr lang="en-GB" b="1" dirty="0" smtClean="0">
                          <a:solidFill>
                            <a:srgbClr val="00B050"/>
                          </a:solidFill>
                        </a:rPr>
                        <a:t>Two</a:t>
                      </a:r>
                    </a:p>
                    <a:p>
                      <a:pPr algn="ctr"/>
                      <a:endParaRPr lang="en-GB" sz="1200" b="1" dirty="0" smtClean="0">
                        <a:solidFill>
                          <a:srgbClr val="00B050"/>
                        </a:solidFill>
                      </a:endParaRPr>
                    </a:p>
                    <a:p>
                      <a:pPr algn="ctr"/>
                      <a:r>
                        <a:rPr lang="en-GB" b="1" dirty="0" smtClean="0">
                          <a:solidFill>
                            <a:srgbClr val="00B050"/>
                          </a:solidFill>
                        </a:rPr>
                        <a:t>L2 – L5</a:t>
                      </a:r>
                    </a:p>
                  </a:txBody>
                  <a:tcPr anchor="ctr">
                    <a:solidFill>
                      <a:srgbClr val="CCFFCC"/>
                    </a:solidFill>
                  </a:tcPr>
                </a:tc>
                <a:tc>
                  <a:txBody>
                    <a:bodyPr/>
                    <a:lstStyle/>
                    <a:p>
                      <a:pPr algn="ctr"/>
                      <a:r>
                        <a:rPr lang="en-GB" b="1" dirty="0" smtClean="0">
                          <a:solidFill>
                            <a:srgbClr val="00B050"/>
                          </a:solidFill>
                        </a:rPr>
                        <a:t>Option</a:t>
                      </a:r>
                    </a:p>
                    <a:p>
                      <a:pPr algn="ctr"/>
                      <a:r>
                        <a:rPr lang="en-GB" b="1" dirty="0" smtClean="0">
                          <a:solidFill>
                            <a:srgbClr val="00B050"/>
                          </a:solidFill>
                        </a:rPr>
                        <a:t>Three</a:t>
                      </a:r>
                    </a:p>
                    <a:p>
                      <a:pPr algn="ctr"/>
                      <a:endParaRPr lang="en-GB" sz="1200" b="1" dirty="0" smtClean="0">
                        <a:solidFill>
                          <a:srgbClr val="00B050"/>
                        </a:solidFill>
                      </a:endParaRPr>
                    </a:p>
                    <a:p>
                      <a:pPr algn="ctr"/>
                      <a:r>
                        <a:rPr lang="en-GB" b="1" dirty="0" smtClean="0">
                          <a:solidFill>
                            <a:srgbClr val="00B050"/>
                          </a:solidFill>
                        </a:rPr>
                        <a:t>L2 – L5</a:t>
                      </a:r>
                    </a:p>
                  </a:txBody>
                  <a:tcPr anchor="ctr">
                    <a:solidFill>
                      <a:srgbClr val="CCFFCC"/>
                    </a:solidFill>
                  </a:tcPr>
                </a:tc>
                <a:tc gridSpan="2">
                  <a:txBody>
                    <a:bodyPr/>
                    <a:lstStyle/>
                    <a:p>
                      <a:pPr algn="ctr"/>
                      <a:r>
                        <a:rPr lang="en-GB" b="1" dirty="0" smtClean="0">
                          <a:solidFill>
                            <a:srgbClr val="00B050"/>
                          </a:solidFill>
                        </a:rPr>
                        <a:t>Option</a:t>
                      </a:r>
                    </a:p>
                    <a:p>
                      <a:pPr algn="ctr"/>
                      <a:r>
                        <a:rPr lang="en-GB" b="1" dirty="0" smtClean="0">
                          <a:solidFill>
                            <a:srgbClr val="00B050"/>
                          </a:solidFill>
                        </a:rPr>
                        <a:t>Four</a:t>
                      </a:r>
                    </a:p>
                    <a:p>
                      <a:pPr algn="ctr"/>
                      <a:endParaRPr lang="en-GB" sz="1200" b="1" dirty="0" smtClean="0">
                        <a:solidFill>
                          <a:srgbClr val="00B050"/>
                        </a:solidFill>
                      </a:endParaRPr>
                    </a:p>
                    <a:p>
                      <a:pPr algn="ctr"/>
                      <a:r>
                        <a:rPr lang="en-GB" b="1" dirty="0" smtClean="0">
                          <a:solidFill>
                            <a:srgbClr val="00B050"/>
                          </a:solidFill>
                        </a:rPr>
                        <a:t>L2 – L5</a:t>
                      </a:r>
                    </a:p>
                  </a:txBody>
                  <a:tcPr anchor="ctr">
                    <a:solidFill>
                      <a:srgbClr val="CCFFCC"/>
                    </a:solidFill>
                  </a:tcPr>
                </a:tc>
                <a:tc hMerge="1">
                  <a:txBody>
                    <a:bodyPr/>
                    <a:lstStyle/>
                    <a:p>
                      <a:endParaRPr lang="en-GB"/>
                    </a:p>
                  </a:txBody>
                  <a:tcPr/>
                </a:tc>
                <a:tc gridSpan="2">
                  <a:txBody>
                    <a:bodyPr/>
                    <a:lstStyle/>
                    <a:p>
                      <a:pPr algn="ctr"/>
                      <a:r>
                        <a:rPr lang="en-GB" b="1" dirty="0" smtClean="0">
                          <a:solidFill>
                            <a:srgbClr val="00B050"/>
                          </a:solidFill>
                        </a:rPr>
                        <a:t>Option</a:t>
                      </a:r>
                    </a:p>
                    <a:p>
                      <a:pPr algn="ctr"/>
                      <a:r>
                        <a:rPr lang="en-GB" b="1" dirty="0" smtClean="0">
                          <a:solidFill>
                            <a:srgbClr val="00B050"/>
                          </a:solidFill>
                        </a:rPr>
                        <a:t>Five</a:t>
                      </a:r>
                    </a:p>
                    <a:p>
                      <a:pPr algn="ctr"/>
                      <a:endParaRPr lang="en-GB" sz="1200" b="1" dirty="0" smtClean="0">
                        <a:solidFill>
                          <a:srgbClr val="00B050"/>
                        </a:solidFill>
                      </a:endParaRPr>
                    </a:p>
                    <a:p>
                      <a:pPr algn="ctr"/>
                      <a:r>
                        <a:rPr lang="en-GB" b="1" dirty="0" smtClean="0">
                          <a:solidFill>
                            <a:srgbClr val="00B050"/>
                          </a:solidFill>
                        </a:rPr>
                        <a:t>L2 – L5</a:t>
                      </a:r>
                    </a:p>
                  </a:txBody>
                  <a:tcPr anchor="ctr">
                    <a:solidFill>
                      <a:srgbClr val="CCFFCC"/>
                    </a:solidFill>
                  </a:tcPr>
                </a:tc>
                <a:tc hMerge="1">
                  <a:txBody>
                    <a:bodyPr/>
                    <a:lstStyle/>
                    <a:p>
                      <a:endParaRPr lang="en-GB"/>
                    </a:p>
                  </a:txBody>
                  <a:tcPr/>
                </a:tc>
                <a:tc>
                  <a:txBody>
                    <a:bodyPr/>
                    <a:lstStyle/>
                    <a:p>
                      <a:pPr algn="ctr"/>
                      <a:r>
                        <a:rPr lang="en-GB" b="1" dirty="0" smtClean="0">
                          <a:solidFill>
                            <a:srgbClr val="00B050"/>
                          </a:solidFill>
                        </a:rPr>
                        <a:t>Option</a:t>
                      </a:r>
                    </a:p>
                    <a:p>
                      <a:pPr algn="ctr"/>
                      <a:r>
                        <a:rPr lang="en-GB" b="1" dirty="0" smtClean="0">
                          <a:solidFill>
                            <a:srgbClr val="00B050"/>
                          </a:solidFill>
                        </a:rPr>
                        <a:t>Six</a:t>
                      </a:r>
                    </a:p>
                    <a:p>
                      <a:pPr algn="ctr"/>
                      <a:endParaRPr lang="en-GB" sz="1200" b="1" dirty="0" smtClean="0">
                        <a:solidFill>
                          <a:srgbClr val="00B050"/>
                        </a:solidFill>
                      </a:endParaRPr>
                    </a:p>
                    <a:p>
                      <a:pPr algn="ctr"/>
                      <a:r>
                        <a:rPr lang="en-GB" b="1" dirty="0" smtClean="0">
                          <a:solidFill>
                            <a:srgbClr val="00B050"/>
                          </a:solidFill>
                        </a:rPr>
                        <a:t>L2 – L5</a:t>
                      </a:r>
                    </a:p>
                  </a:txBody>
                  <a:tcPr anchor="ctr">
                    <a:solidFill>
                      <a:srgbClr val="CCFFCC"/>
                    </a:solidFill>
                  </a:tcPr>
                </a:tc>
                <a:tc>
                  <a:txBody>
                    <a:bodyPr/>
                    <a:lstStyle/>
                    <a:p>
                      <a:pPr algn="ctr"/>
                      <a:r>
                        <a:rPr lang="en-GB" dirty="0" smtClean="0">
                          <a:solidFill>
                            <a:srgbClr val="00B050"/>
                          </a:solidFill>
                        </a:rPr>
                        <a:t>PSE</a:t>
                      </a:r>
                      <a:endParaRPr lang="en-GB" dirty="0">
                        <a:solidFill>
                          <a:srgbClr val="00B050"/>
                        </a:solidFill>
                      </a:endParaRPr>
                    </a:p>
                  </a:txBody>
                  <a:tcPr vert="vert" anchor="ctr">
                    <a:solidFill>
                      <a:srgbClr val="CCFFCC"/>
                    </a:solidFill>
                  </a:tcPr>
                </a:tc>
                <a:tc>
                  <a:txBody>
                    <a:bodyPr/>
                    <a:lstStyle/>
                    <a:p>
                      <a:pPr algn="ctr"/>
                      <a:r>
                        <a:rPr lang="en-GB" dirty="0" smtClean="0">
                          <a:solidFill>
                            <a:srgbClr val="00B050"/>
                          </a:solidFill>
                        </a:rPr>
                        <a:t>RMPS</a:t>
                      </a:r>
                      <a:endParaRPr lang="en-GB" dirty="0">
                        <a:solidFill>
                          <a:srgbClr val="00B050"/>
                        </a:solidFill>
                      </a:endParaRPr>
                    </a:p>
                  </a:txBody>
                  <a:tcPr vert="vert" anchor="ctr">
                    <a:solidFill>
                      <a:srgbClr val="CCFFCC"/>
                    </a:solidFill>
                  </a:tcPr>
                </a:tc>
                <a:tc>
                  <a:txBody>
                    <a:bodyPr/>
                    <a:lstStyle/>
                    <a:p>
                      <a:pPr algn="ctr"/>
                      <a:r>
                        <a:rPr lang="en-GB" dirty="0" smtClean="0">
                          <a:solidFill>
                            <a:srgbClr val="00B050"/>
                          </a:solidFill>
                        </a:rPr>
                        <a:t>PE</a:t>
                      </a:r>
                      <a:endParaRPr lang="en-GB" dirty="0">
                        <a:solidFill>
                          <a:srgbClr val="00B050"/>
                        </a:solidFill>
                      </a:endParaRPr>
                    </a:p>
                  </a:txBody>
                  <a:tcPr vert="vert" anchor="ctr">
                    <a:solidFill>
                      <a:srgbClr val="CCFFCC"/>
                    </a:solidFill>
                  </a:tcPr>
                </a:tc>
              </a:tr>
              <a:tr h="1462880">
                <a:tc>
                  <a:txBody>
                    <a:bodyPr/>
                    <a:lstStyle/>
                    <a:p>
                      <a:pPr algn="ctr"/>
                      <a:r>
                        <a:rPr lang="en-GB" b="1" dirty="0" smtClean="0">
                          <a:solidFill>
                            <a:srgbClr val="7030A0"/>
                          </a:solidFill>
                        </a:rPr>
                        <a:t>S5</a:t>
                      </a:r>
                    </a:p>
                    <a:p>
                      <a:pPr algn="ctr"/>
                      <a:r>
                        <a:rPr lang="en-GB" b="1" dirty="0" smtClean="0">
                          <a:solidFill>
                            <a:srgbClr val="7030A0"/>
                          </a:solidFill>
                        </a:rPr>
                        <a:t>S6</a:t>
                      </a:r>
                      <a:endParaRPr lang="en-GB" b="1" dirty="0">
                        <a:solidFill>
                          <a:srgbClr val="7030A0"/>
                        </a:solidFill>
                      </a:endParaRPr>
                    </a:p>
                  </a:txBody>
                  <a:tcPr anchor="ctr">
                    <a:solidFill>
                      <a:srgbClr val="99FFCC"/>
                    </a:solidFill>
                  </a:tcPr>
                </a:tc>
                <a:tc>
                  <a:txBody>
                    <a:bodyPr/>
                    <a:lstStyle/>
                    <a:p>
                      <a:pPr algn="ctr"/>
                      <a:r>
                        <a:rPr lang="en-GB" b="1" dirty="0" smtClean="0">
                          <a:solidFill>
                            <a:srgbClr val="2EF65E"/>
                          </a:solidFill>
                        </a:rPr>
                        <a:t>Option 1</a:t>
                      </a:r>
                    </a:p>
                    <a:p>
                      <a:pPr algn="ctr"/>
                      <a:r>
                        <a:rPr lang="en-GB" b="1" dirty="0" smtClean="0">
                          <a:solidFill>
                            <a:srgbClr val="2EF65E"/>
                          </a:solidFill>
                        </a:rPr>
                        <a:t>Level 6</a:t>
                      </a:r>
                    </a:p>
                    <a:p>
                      <a:pPr algn="ctr"/>
                      <a:r>
                        <a:rPr lang="en-GB" b="1" dirty="0" smtClean="0">
                          <a:solidFill>
                            <a:srgbClr val="2EF65E"/>
                          </a:solidFill>
                        </a:rPr>
                        <a:t>Higher</a:t>
                      </a:r>
                    </a:p>
                    <a:p>
                      <a:pPr algn="ctr"/>
                      <a:r>
                        <a:rPr lang="en-GB" b="1" dirty="0" smtClean="0">
                          <a:solidFill>
                            <a:srgbClr val="2EF65E"/>
                          </a:solidFill>
                        </a:rPr>
                        <a:t>(</a:t>
                      </a:r>
                      <a:r>
                        <a:rPr lang="en-GB" b="1" dirty="0" err="1" smtClean="0">
                          <a:solidFill>
                            <a:srgbClr val="2EF65E"/>
                          </a:solidFill>
                        </a:rPr>
                        <a:t>Adv</a:t>
                      </a:r>
                      <a:r>
                        <a:rPr lang="en-GB" b="1" dirty="0" smtClean="0">
                          <a:solidFill>
                            <a:srgbClr val="2EF65E"/>
                          </a:solidFill>
                        </a:rPr>
                        <a:t>)</a:t>
                      </a:r>
                      <a:endParaRPr lang="en-GB" b="1" dirty="0">
                        <a:solidFill>
                          <a:srgbClr val="2EF65E"/>
                        </a:solidFill>
                      </a:endParaRPr>
                    </a:p>
                  </a:txBody>
                  <a:tcPr anchor="ctr">
                    <a:solidFill>
                      <a:srgbClr val="CCFFCC"/>
                    </a:solidFill>
                  </a:tcPr>
                </a:tc>
                <a:tc>
                  <a:txBody>
                    <a:bodyPr/>
                    <a:lstStyle/>
                    <a:p>
                      <a:pPr algn="ctr"/>
                      <a:r>
                        <a:rPr lang="en-GB" b="1" dirty="0" smtClean="0">
                          <a:solidFill>
                            <a:srgbClr val="2EF65E"/>
                          </a:solidFill>
                        </a:rPr>
                        <a:t>Option 2</a:t>
                      </a:r>
                    </a:p>
                    <a:p>
                      <a:pPr algn="ctr"/>
                      <a:r>
                        <a:rPr lang="en-GB" b="1" dirty="0" smtClean="0">
                          <a:solidFill>
                            <a:srgbClr val="2EF65E"/>
                          </a:solidFill>
                        </a:rPr>
                        <a:t>Level 6</a:t>
                      </a:r>
                    </a:p>
                    <a:p>
                      <a:pPr algn="ctr"/>
                      <a:r>
                        <a:rPr lang="en-GB" b="1" dirty="0" smtClean="0">
                          <a:solidFill>
                            <a:srgbClr val="2EF65E"/>
                          </a:solidFill>
                        </a:rPr>
                        <a:t>Higher</a:t>
                      </a:r>
                    </a:p>
                    <a:p>
                      <a:pPr algn="ctr"/>
                      <a:r>
                        <a:rPr lang="en-GB" b="1" dirty="0" smtClean="0">
                          <a:solidFill>
                            <a:srgbClr val="2EF65E"/>
                          </a:solidFill>
                        </a:rPr>
                        <a:t>(</a:t>
                      </a:r>
                      <a:r>
                        <a:rPr lang="en-GB" b="1" dirty="0" err="1" smtClean="0">
                          <a:solidFill>
                            <a:srgbClr val="2EF65E"/>
                          </a:solidFill>
                        </a:rPr>
                        <a:t>Adv</a:t>
                      </a:r>
                      <a:r>
                        <a:rPr lang="en-GB" b="1" dirty="0" smtClean="0">
                          <a:solidFill>
                            <a:srgbClr val="2EF65E"/>
                          </a:solidFill>
                        </a:rPr>
                        <a:t>)</a:t>
                      </a:r>
                      <a:endParaRPr lang="en-GB" b="1" dirty="0">
                        <a:solidFill>
                          <a:srgbClr val="2EF65E"/>
                        </a:solidFill>
                      </a:endParaRPr>
                    </a:p>
                  </a:txBody>
                  <a:tcPr anchor="ctr"/>
                </a:tc>
                <a:tc gridSpan="2">
                  <a:txBody>
                    <a:bodyPr/>
                    <a:lstStyle/>
                    <a:p>
                      <a:pPr algn="ctr"/>
                      <a:r>
                        <a:rPr lang="en-GB" b="1" dirty="0" smtClean="0">
                          <a:solidFill>
                            <a:srgbClr val="2EF65E"/>
                          </a:solidFill>
                        </a:rPr>
                        <a:t>Option 3</a:t>
                      </a:r>
                    </a:p>
                    <a:p>
                      <a:pPr algn="ctr"/>
                      <a:r>
                        <a:rPr lang="en-GB" b="1" dirty="0" smtClean="0">
                          <a:solidFill>
                            <a:srgbClr val="2EF65E"/>
                          </a:solidFill>
                        </a:rPr>
                        <a:t>Level 6</a:t>
                      </a:r>
                    </a:p>
                    <a:p>
                      <a:pPr algn="ctr"/>
                      <a:r>
                        <a:rPr lang="en-GB" b="1" dirty="0" smtClean="0">
                          <a:solidFill>
                            <a:srgbClr val="2EF65E"/>
                          </a:solidFill>
                        </a:rPr>
                        <a:t>Higher</a:t>
                      </a:r>
                    </a:p>
                    <a:p>
                      <a:pPr algn="ctr"/>
                      <a:r>
                        <a:rPr lang="en-GB" b="1" dirty="0" smtClean="0">
                          <a:solidFill>
                            <a:srgbClr val="2EF65E"/>
                          </a:solidFill>
                        </a:rPr>
                        <a:t>(</a:t>
                      </a:r>
                      <a:r>
                        <a:rPr lang="en-GB" b="1" dirty="0" err="1" smtClean="0">
                          <a:solidFill>
                            <a:srgbClr val="2EF65E"/>
                          </a:solidFill>
                        </a:rPr>
                        <a:t>Adv</a:t>
                      </a:r>
                      <a:r>
                        <a:rPr lang="en-GB" b="1" dirty="0" smtClean="0">
                          <a:solidFill>
                            <a:srgbClr val="2EF65E"/>
                          </a:solidFill>
                        </a:rPr>
                        <a:t>)</a:t>
                      </a:r>
                      <a:endParaRPr lang="en-GB" b="1" dirty="0">
                        <a:solidFill>
                          <a:srgbClr val="2EF65E"/>
                        </a:solidFill>
                      </a:endParaRPr>
                    </a:p>
                  </a:txBody>
                  <a:tcPr anchor="ctr"/>
                </a:tc>
                <a:tc hMerge="1">
                  <a:txBody>
                    <a:bodyPr/>
                    <a:lstStyle/>
                    <a:p>
                      <a:pPr algn="ctr"/>
                      <a:endParaRPr lang="en-GB" b="1" dirty="0" smtClean="0">
                        <a:solidFill>
                          <a:srgbClr val="2EF65E"/>
                        </a:solidFill>
                      </a:endParaRPr>
                    </a:p>
                  </a:txBody>
                  <a:tcPr anchor="ctr">
                    <a:solidFill>
                      <a:srgbClr val="CCFFCC"/>
                    </a:solidFill>
                  </a:tcPr>
                </a:tc>
                <a:tc gridSpan="2">
                  <a:txBody>
                    <a:bodyPr/>
                    <a:lstStyle/>
                    <a:p>
                      <a:pPr algn="ctr"/>
                      <a:r>
                        <a:rPr lang="en-GB" b="1" dirty="0" smtClean="0">
                          <a:solidFill>
                            <a:srgbClr val="2EF65E"/>
                          </a:solidFill>
                        </a:rPr>
                        <a:t>Option 4</a:t>
                      </a:r>
                    </a:p>
                    <a:p>
                      <a:pPr algn="ctr"/>
                      <a:r>
                        <a:rPr lang="en-GB" b="1" dirty="0" smtClean="0">
                          <a:solidFill>
                            <a:srgbClr val="2EF65E"/>
                          </a:solidFill>
                        </a:rPr>
                        <a:t>Level 6</a:t>
                      </a:r>
                    </a:p>
                    <a:p>
                      <a:pPr algn="ctr"/>
                      <a:r>
                        <a:rPr lang="en-GB" b="1" dirty="0" smtClean="0">
                          <a:solidFill>
                            <a:srgbClr val="2EF65E"/>
                          </a:solidFill>
                        </a:rPr>
                        <a:t>Higher</a:t>
                      </a:r>
                    </a:p>
                    <a:p>
                      <a:pPr algn="ctr"/>
                      <a:r>
                        <a:rPr lang="en-GB" b="1" dirty="0" smtClean="0">
                          <a:solidFill>
                            <a:srgbClr val="2EF65E"/>
                          </a:solidFill>
                        </a:rPr>
                        <a:t>(</a:t>
                      </a:r>
                      <a:r>
                        <a:rPr lang="en-GB" b="1" dirty="0" err="1" smtClean="0">
                          <a:solidFill>
                            <a:srgbClr val="2EF65E"/>
                          </a:solidFill>
                        </a:rPr>
                        <a:t>Adv</a:t>
                      </a:r>
                      <a:r>
                        <a:rPr lang="en-GB" b="1" dirty="0" smtClean="0">
                          <a:solidFill>
                            <a:srgbClr val="2EF65E"/>
                          </a:solidFill>
                        </a:rPr>
                        <a:t>)</a:t>
                      </a:r>
                      <a:endParaRPr lang="en-GB" b="1" dirty="0">
                        <a:solidFill>
                          <a:srgbClr val="2EF65E"/>
                        </a:solidFill>
                      </a:endParaRPr>
                    </a:p>
                  </a:txBody>
                  <a:tcPr anchor="ctr"/>
                </a:tc>
                <a:tc hMerge="1">
                  <a:txBody>
                    <a:bodyPr/>
                    <a:lstStyle/>
                    <a:p>
                      <a:pPr algn="ctr"/>
                      <a:endParaRPr lang="en-GB" dirty="0" smtClean="0"/>
                    </a:p>
                  </a:txBody>
                  <a:tcPr anchor="ctr">
                    <a:solidFill>
                      <a:srgbClr val="CCFFCC"/>
                    </a:solidFill>
                  </a:tcPr>
                </a:tc>
                <a:tc gridSpan="2">
                  <a:txBody>
                    <a:bodyPr/>
                    <a:lstStyle/>
                    <a:p>
                      <a:pPr algn="ctr"/>
                      <a:r>
                        <a:rPr lang="en-GB" b="1" dirty="0" smtClean="0">
                          <a:solidFill>
                            <a:srgbClr val="2EF65E"/>
                          </a:solidFill>
                        </a:rPr>
                        <a:t>Option 5</a:t>
                      </a:r>
                    </a:p>
                    <a:p>
                      <a:pPr algn="ctr"/>
                      <a:r>
                        <a:rPr lang="en-GB" b="1" dirty="0" smtClean="0">
                          <a:solidFill>
                            <a:srgbClr val="2EF65E"/>
                          </a:solidFill>
                        </a:rPr>
                        <a:t>Level 6</a:t>
                      </a:r>
                    </a:p>
                    <a:p>
                      <a:pPr algn="ctr"/>
                      <a:r>
                        <a:rPr lang="en-GB" b="1" dirty="0" smtClean="0">
                          <a:solidFill>
                            <a:srgbClr val="2EF65E"/>
                          </a:solidFill>
                        </a:rPr>
                        <a:t>Higher</a:t>
                      </a:r>
                    </a:p>
                    <a:p>
                      <a:pPr algn="ctr"/>
                      <a:r>
                        <a:rPr lang="en-GB" b="1" dirty="0" smtClean="0">
                          <a:solidFill>
                            <a:srgbClr val="2EF65E"/>
                          </a:solidFill>
                        </a:rPr>
                        <a:t>(</a:t>
                      </a:r>
                      <a:r>
                        <a:rPr lang="en-GB" b="1" dirty="0" err="1" smtClean="0">
                          <a:solidFill>
                            <a:srgbClr val="2EF65E"/>
                          </a:solidFill>
                        </a:rPr>
                        <a:t>Adv</a:t>
                      </a:r>
                      <a:r>
                        <a:rPr lang="en-GB" b="1" dirty="0" smtClean="0">
                          <a:solidFill>
                            <a:srgbClr val="2EF65E"/>
                          </a:solidFill>
                        </a:rPr>
                        <a:t>)</a:t>
                      </a:r>
                      <a:endParaRPr lang="en-GB" b="1" dirty="0">
                        <a:solidFill>
                          <a:srgbClr val="2EF65E"/>
                        </a:solidFill>
                      </a:endParaRPr>
                    </a:p>
                  </a:txBody>
                  <a:tcPr anchor="ctr"/>
                </a:tc>
                <a:tc hMerge="1">
                  <a:txBody>
                    <a:bodyPr/>
                    <a:lstStyle/>
                    <a:p>
                      <a:pPr algn="ctr"/>
                      <a:endParaRPr lang="en-GB" dirty="0" smtClean="0"/>
                    </a:p>
                  </a:txBody>
                  <a:tcPr anchor="ctr">
                    <a:solidFill>
                      <a:srgbClr val="CCFFCC"/>
                    </a:solidFill>
                  </a:tcPr>
                </a:tc>
                <a:tc>
                  <a:txBody>
                    <a:bodyPr/>
                    <a:lstStyle/>
                    <a:p>
                      <a:pPr algn="ctr"/>
                      <a:r>
                        <a:rPr lang="en-GB" b="1" dirty="0" smtClean="0">
                          <a:solidFill>
                            <a:srgbClr val="2EF65E"/>
                          </a:solidFill>
                        </a:rPr>
                        <a:t>PSE</a:t>
                      </a:r>
                      <a:endParaRPr lang="en-GB" b="1" dirty="0">
                        <a:solidFill>
                          <a:srgbClr val="2EF65E"/>
                        </a:solidFill>
                      </a:endParaRPr>
                    </a:p>
                  </a:txBody>
                  <a:tcPr vert="vert270" anchor="ctr">
                    <a:solidFill>
                      <a:srgbClr val="CCFFCC"/>
                    </a:solidFill>
                  </a:tcPr>
                </a:tc>
                <a:tc>
                  <a:txBody>
                    <a:bodyPr/>
                    <a:lstStyle/>
                    <a:p>
                      <a:pPr algn="ctr"/>
                      <a:r>
                        <a:rPr lang="en-GB" b="1" dirty="0" smtClean="0">
                          <a:solidFill>
                            <a:srgbClr val="2EF65E"/>
                          </a:solidFill>
                        </a:rPr>
                        <a:t>PE elective</a:t>
                      </a:r>
                      <a:endParaRPr lang="en-GB" b="1" dirty="0">
                        <a:solidFill>
                          <a:srgbClr val="2EF65E"/>
                        </a:solidFill>
                      </a:endParaRPr>
                    </a:p>
                  </a:txBody>
                  <a:tcPr vert="vert270">
                    <a:solidFill>
                      <a:srgbClr val="CC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solidFill>
                            <a:srgbClr val="2EF65E"/>
                          </a:solidFill>
                        </a:rPr>
                        <a:t>Elective</a:t>
                      </a:r>
                    </a:p>
                  </a:txBody>
                  <a:tcPr vert="vert270">
                    <a:solidFill>
                      <a:srgbClr val="CCFFCC"/>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08029722"/>
              </p:ext>
            </p:extLst>
          </p:nvPr>
        </p:nvGraphicFramePr>
        <p:xfrm>
          <a:off x="487856" y="4584545"/>
          <a:ext cx="8822224" cy="1828640"/>
        </p:xfrm>
        <a:graphic>
          <a:graphicData uri="http://schemas.openxmlformats.org/drawingml/2006/table">
            <a:tbl>
              <a:tblPr firstRow="1" bandRow="1">
                <a:tableStyleId>{5C22544A-7EE6-4342-B048-85BDC9FD1C3A}</a:tableStyleId>
              </a:tblPr>
              <a:tblGrid>
                <a:gridCol w="1102400"/>
                <a:gridCol w="7719824"/>
              </a:tblGrid>
              <a:tr h="370681">
                <a:tc>
                  <a:txBody>
                    <a:bodyPr/>
                    <a:lstStyle/>
                    <a:p>
                      <a:r>
                        <a:rPr lang="en-GB" sz="2400" dirty="0" smtClean="0">
                          <a:solidFill>
                            <a:srgbClr val="7030A0"/>
                          </a:solidFill>
                        </a:rPr>
                        <a:t>Year</a:t>
                      </a:r>
                      <a:endParaRPr lang="en-GB" sz="2400" dirty="0">
                        <a:solidFill>
                          <a:srgbClr val="7030A0"/>
                        </a:solidFill>
                      </a:endParaRPr>
                    </a:p>
                  </a:txBody>
                  <a:tcPr marL="91443" marR="91443" marT="45700" marB="45700"/>
                </a:tc>
                <a:tc>
                  <a:txBody>
                    <a:bodyPr/>
                    <a:lstStyle/>
                    <a:p>
                      <a:r>
                        <a:rPr lang="en-GB" sz="2400" dirty="0" smtClean="0">
                          <a:solidFill>
                            <a:srgbClr val="00B050"/>
                          </a:solidFill>
                        </a:rPr>
                        <a:t>Subject Combination</a:t>
                      </a:r>
                      <a:endParaRPr lang="en-GB" sz="2400" dirty="0">
                        <a:solidFill>
                          <a:srgbClr val="00B050"/>
                        </a:solidFill>
                      </a:endParaRPr>
                    </a:p>
                  </a:txBody>
                  <a:tcPr marL="91443" marR="91443" marT="45700" marB="45700"/>
                </a:tc>
              </a:tr>
              <a:tr h="370681">
                <a:tc>
                  <a:txBody>
                    <a:bodyPr/>
                    <a:lstStyle/>
                    <a:p>
                      <a:r>
                        <a:rPr lang="en-GB" sz="2400" b="1" dirty="0" smtClean="0">
                          <a:solidFill>
                            <a:srgbClr val="7030A0"/>
                          </a:solidFill>
                        </a:rPr>
                        <a:t>S4</a:t>
                      </a:r>
                      <a:endParaRPr lang="en-GB" sz="2400" b="1" dirty="0">
                        <a:solidFill>
                          <a:srgbClr val="7030A0"/>
                        </a:solidFill>
                      </a:endParaRPr>
                    </a:p>
                  </a:txBody>
                  <a:tcPr marL="91443" marR="91443" marT="45700" marB="45700"/>
                </a:tc>
                <a:tc>
                  <a:txBody>
                    <a:bodyPr/>
                    <a:lstStyle/>
                    <a:p>
                      <a:r>
                        <a:rPr lang="en-GB" sz="2400" b="1" dirty="0" smtClean="0">
                          <a:solidFill>
                            <a:srgbClr val="00B050"/>
                          </a:solidFill>
                        </a:rPr>
                        <a:t>Maths* &amp; English + 4 Choices + </a:t>
                      </a:r>
                      <a:r>
                        <a:rPr lang="en-GB" sz="2400" b="1" baseline="0" dirty="0" smtClean="0">
                          <a:solidFill>
                            <a:srgbClr val="00B050"/>
                          </a:solidFill>
                        </a:rPr>
                        <a:t>Wider Achievement</a:t>
                      </a:r>
                      <a:endParaRPr lang="en-GB" sz="2400" b="1" dirty="0">
                        <a:solidFill>
                          <a:srgbClr val="00B050"/>
                        </a:solidFill>
                      </a:endParaRPr>
                    </a:p>
                  </a:txBody>
                  <a:tcPr marL="91443" marR="91443" marT="45700" marB="45700"/>
                </a:tc>
              </a:tr>
              <a:tr h="370681">
                <a:tc>
                  <a:txBody>
                    <a:bodyPr/>
                    <a:lstStyle/>
                    <a:p>
                      <a:r>
                        <a:rPr lang="en-GB" sz="2400" b="1" dirty="0" smtClean="0">
                          <a:solidFill>
                            <a:srgbClr val="7030A0"/>
                          </a:solidFill>
                        </a:rPr>
                        <a:t>S5</a:t>
                      </a:r>
                      <a:endParaRPr lang="en-GB" sz="2400" b="1" dirty="0">
                        <a:solidFill>
                          <a:srgbClr val="7030A0"/>
                        </a:solidFill>
                      </a:endParaRPr>
                    </a:p>
                  </a:txBody>
                  <a:tcPr marL="91443" marR="91443" marT="45700" marB="45700"/>
                </a:tc>
                <a:tc>
                  <a:txBody>
                    <a:bodyPr/>
                    <a:lstStyle/>
                    <a:p>
                      <a:r>
                        <a:rPr lang="en-GB" sz="2400" b="1" dirty="0" smtClean="0">
                          <a:solidFill>
                            <a:srgbClr val="00B050"/>
                          </a:solidFill>
                        </a:rPr>
                        <a:t>5</a:t>
                      </a:r>
                      <a:r>
                        <a:rPr lang="en-GB" sz="2400" b="1" baseline="0" dirty="0" smtClean="0">
                          <a:solidFill>
                            <a:srgbClr val="00B050"/>
                          </a:solidFill>
                        </a:rPr>
                        <a:t> Subjects* + Wider Achievement</a:t>
                      </a:r>
                    </a:p>
                  </a:txBody>
                  <a:tcPr marL="91443" marR="91443" marT="45700" marB="45700"/>
                </a:tc>
              </a:tr>
              <a:tr h="370681">
                <a:tc>
                  <a:txBody>
                    <a:bodyPr/>
                    <a:lstStyle/>
                    <a:p>
                      <a:r>
                        <a:rPr lang="en-GB" sz="2400" b="1" dirty="0" smtClean="0">
                          <a:solidFill>
                            <a:srgbClr val="7030A0"/>
                          </a:solidFill>
                        </a:rPr>
                        <a:t>S6</a:t>
                      </a:r>
                      <a:endParaRPr lang="en-GB" sz="2400" b="1" dirty="0">
                        <a:solidFill>
                          <a:srgbClr val="7030A0"/>
                        </a:solidFill>
                      </a:endParaRPr>
                    </a:p>
                  </a:txBody>
                  <a:tcPr marL="91443" marR="91443" marT="45700" marB="45700"/>
                </a:tc>
                <a:tc>
                  <a:txBody>
                    <a:bodyPr/>
                    <a:lstStyle/>
                    <a:p>
                      <a:r>
                        <a:rPr lang="en-GB" sz="2400" b="1" dirty="0" smtClean="0">
                          <a:solidFill>
                            <a:srgbClr val="00B050"/>
                          </a:solidFill>
                        </a:rPr>
                        <a:t>4 Subjects* + </a:t>
                      </a:r>
                      <a:r>
                        <a:rPr lang="en-GB" sz="2400" b="1" baseline="0" dirty="0" smtClean="0">
                          <a:solidFill>
                            <a:srgbClr val="00B050"/>
                          </a:solidFill>
                        </a:rPr>
                        <a:t>Wider Achievement</a:t>
                      </a:r>
                    </a:p>
                  </a:txBody>
                  <a:tcPr marL="91443" marR="91443" marT="45700" marB="45700"/>
                </a:tc>
              </a:tr>
            </a:tbl>
          </a:graphicData>
        </a:graphic>
      </p:graphicFrame>
      <p:cxnSp>
        <p:nvCxnSpPr>
          <p:cNvPr id="6" name="Straight Arrow Connector 5"/>
          <p:cNvCxnSpPr/>
          <p:nvPr/>
        </p:nvCxnSpPr>
        <p:spPr>
          <a:xfrm>
            <a:off x="848544" y="2636912"/>
            <a:ext cx="0" cy="648072"/>
          </a:xfrm>
          <a:prstGeom prst="straightConnector1">
            <a:avLst/>
          </a:prstGeom>
          <a:ln w="762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516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5"/>
          <p:cNvSpPr>
            <a:spLocks noChangeArrowheads="1"/>
          </p:cNvSpPr>
          <p:nvPr/>
        </p:nvSpPr>
        <p:spPr bwMode="auto">
          <a:xfrm>
            <a:off x="452500" y="923284"/>
            <a:ext cx="9001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dirty="0">
                <a:solidFill>
                  <a:srgbClr val="00B050"/>
                </a:solidFill>
              </a:rPr>
              <a:t>https://education.gov.scot/parentzone/learning-in-scotland/senior-phase</a:t>
            </a:r>
          </a:p>
        </p:txBody>
      </p:sp>
      <p:pic>
        <p:nvPicPr>
          <p:cNvPr id="3" name="Picture 2"/>
          <p:cNvPicPr>
            <a:picLocks noChangeAspect="1"/>
          </p:cNvPicPr>
          <p:nvPr/>
        </p:nvPicPr>
        <p:blipFill rotWithShape="1">
          <a:blip r:embed="rId2"/>
          <a:srcRect l="570" t="7757" r="2024" b="8203"/>
          <a:stretch/>
        </p:blipFill>
        <p:spPr>
          <a:xfrm>
            <a:off x="128464" y="1916832"/>
            <a:ext cx="9649072" cy="4680520"/>
          </a:xfrm>
          <a:prstGeom prst="rect">
            <a:avLst/>
          </a:prstGeom>
        </p:spPr>
      </p:pic>
      <p:sp>
        <p:nvSpPr>
          <p:cNvPr id="4" name="TextBox 3"/>
          <p:cNvSpPr txBox="1"/>
          <p:nvPr/>
        </p:nvSpPr>
        <p:spPr>
          <a:xfrm>
            <a:off x="3716123" y="164900"/>
            <a:ext cx="2473754" cy="461665"/>
          </a:xfrm>
          <a:prstGeom prst="rect">
            <a:avLst/>
          </a:prstGeom>
          <a:noFill/>
        </p:spPr>
        <p:txBody>
          <a:bodyPr wrap="none" rtlCol="0">
            <a:spAutoFit/>
          </a:bodyPr>
          <a:lstStyle/>
          <a:p>
            <a:r>
              <a:rPr lang="en-GB" sz="2400" b="1" dirty="0" smtClean="0">
                <a:solidFill>
                  <a:schemeClr val="accent6"/>
                </a:solidFill>
              </a:rPr>
              <a:t>On the internet:</a:t>
            </a:r>
            <a:endParaRPr lang="en-GB" sz="2400" b="1" dirty="0">
              <a:solidFill>
                <a:schemeClr val="accent6"/>
              </a:solidFill>
            </a:endParaRPr>
          </a:p>
        </p:txBody>
      </p:sp>
    </p:spTree>
    <p:extLst>
      <p:ext uri="{BB962C8B-B14F-4D97-AF65-F5344CB8AC3E}">
        <p14:creationId xmlns:p14="http://schemas.microsoft.com/office/powerpoint/2010/main" val="3512531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rotWithShape="1">
          <a:blip r:embed="rId2">
            <a:extLst>
              <a:ext uri="{28A0092B-C50C-407E-A947-70E740481C1C}">
                <a14:useLocalDpi xmlns:a14="http://schemas.microsoft.com/office/drawing/2010/main" val="0"/>
              </a:ext>
            </a:extLst>
          </a:blip>
          <a:srcRect r="39461" b="78846"/>
          <a:stretch/>
        </p:blipFill>
        <p:spPr bwMode="auto">
          <a:xfrm>
            <a:off x="5529064" y="5445224"/>
            <a:ext cx="3672408"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3752634949"/>
              </p:ext>
            </p:extLst>
          </p:nvPr>
        </p:nvGraphicFramePr>
        <p:xfrm>
          <a:off x="848544" y="548680"/>
          <a:ext cx="8352928" cy="4392488"/>
        </p:xfrm>
        <a:graphic>
          <a:graphicData uri="http://schemas.openxmlformats.org/drawingml/2006/table">
            <a:tbl>
              <a:tblPr firstRow="1" firstCol="1" bandRow="1">
                <a:tableStyleId>{5C22544A-7EE6-4342-B048-85BDC9FD1C3A}</a:tableStyleId>
              </a:tblPr>
              <a:tblGrid>
                <a:gridCol w="2205291"/>
                <a:gridCol w="2088232"/>
                <a:gridCol w="2205291"/>
                <a:gridCol w="1854114"/>
              </a:tblGrid>
              <a:tr h="721255">
                <a:tc>
                  <a:txBody>
                    <a:bodyPr/>
                    <a:lstStyle/>
                    <a:p>
                      <a:pPr algn="ct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Vison</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gridSpan="3">
                  <a:txBody>
                    <a:bodyPr/>
                    <a:lstStyle/>
                    <a:p>
                      <a:pPr algn="ct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Values</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hMerge="1">
                  <a:txBody>
                    <a:bodyPr/>
                    <a:lstStyle/>
                    <a:p>
                      <a:endParaRPr lang="en-GB"/>
                    </a:p>
                  </a:txBody>
                  <a:tcPr/>
                </a:tc>
                <a:tc hMerge="1">
                  <a:txBody>
                    <a:bodyPr/>
                    <a:lstStyle/>
                    <a:p>
                      <a:endParaRPr lang="en-GB"/>
                    </a:p>
                  </a:txBody>
                  <a:tcPr/>
                </a:tc>
              </a:tr>
              <a:tr h="1122483">
                <a:tc>
                  <a:txBody>
                    <a:bodyPr/>
                    <a:lstStyle/>
                    <a:p>
                      <a:pP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T</a:t>
                      </a:r>
                      <a:r>
                        <a:rPr lang="en-GB" sz="2000" dirty="0">
                          <a:solidFill>
                            <a:srgbClr val="7030A0"/>
                          </a:solidFill>
                          <a:effectLst/>
                          <a:latin typeface="Arial" panose="020B0604020202020204" pitchFamily="34" charset="0"/>
                          <a:cs typeface="Arial" panose="020B0604020202020204" pitchFamily="34" charset="0"/>
                        </a:rPr>
                        <a:t>ogether</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Community</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Cooperation</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Respect</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r>
              <a:tr h="1106243">
                <a:tc>
                  <a:txBody>
                    <a:bodyPr/>
                    <a:lstStyle/>
                    <a:p>
                      <a:pP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G</a:t>
                      </a:r>
                      <a:r>
                        <a:rPr lang="en-GB" sz="2000" dirty="0">
                          <a:solidFill>
                            <a:srgbClr val="7030A0"/>
                          </a:solidFill>
                          <a:effectLst/>
                          <a:latin typeface="Arial" panose="020B0604020202020204" pitchFamily="34" charset="0"/>
                          <a:cs typeface="Arial" panose="020B0604020202020204" pitchFamily="34" charset="0"/>
                        </a:rPr>
                        <a:t>rowing</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Happy</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Healthy</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Confident</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r>
              <a:tr h="1442507">
                <a:tc>
                  <a:txBody>
                    <a:bodyPr/>
                    <a:lstStyle/>
                    <a:p>
                      <a:pP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S</a:t>
                      </a:r>
                      <a:r>
                        <a:rPr lang="en-GB" sz="2000" dirty="0">
                          <a:solidFill>
                            <a:srgbClr val="7030A0"/>
                          </a:solidFill>
                          <a:effectLst/>
                          <a:latin typeface="Arial" panose="020B0604020202020204" pitchFamily="34" charset="0"/>
                          <a:cs typeface="Arial" panose="020B0604020202020204" pitchFamily="34" charset="0"/>
                        </a:rPr>
                        <a:t>ucceeding</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Aspire</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Achieve</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Explore</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r>
            </a:tbl>
          </a:graphicData>
        </a:graphic>
      </p:graphicFrame>
    </p:spTree>
    <p:extLst>
      <p:ext uri="{BB962C8B-B14F-4D97-AF65-F5344CB8AC3E}">
        <p14:creationId xmlns:p14="http://schemas.microsoft.com/office/powerpoint/2010/main" val="381408851"/>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70993" y="5085184"/>
            <a:ext cx="97223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400" b="1" dirty="0">
                <a:solidFill>
                  <a:srgbClr val="0563C1"/>
                </a:solidFill>
                <a:cs typeface="Times New Roman" panose="02020603050405020304" pitchFamily="18" charset="0"/>
              </a:rPr>
              <a:t>https://www.npfs.org.uk/downloads/category/in-a-nutshell-series</a:t>
            </a:r>
            <a:r>
              <a:rPr lang="en-GB" altLang="en-US" sz="2400" b="1" dirty="0" smtClean="0">
                <a:solidFill>
                  <a:srgbClr val="0563C1"/>
                </a:solidFill>
                <a:cs typeface="Times New Roman" panose="02020603050405020304" pitchFamily="18" charset="0"/>
              </a:rPr>
              <a:t>/</a:t>
            </a:r>
          </a:p>
          <a:p>
            <a:pPr>
              <a:spcBef>
                <a:spcPct val="0"/>
              </a:spcBef>
              <a:buFontTx/>
              <a:buNone/>
            </a:pPr>
            <a:r>
              <a:rPr lang="en-GB" altLang="en-US" sz="2400" b="1" dirty="0" smtClean="0">
                <a:solidFill>
                  <a:srgbClr val="0563C1"/>
                </a:solidFill>
                <a:cs typeface="Times New Roman" panose="02020603050405020304" pitchFamily="18" charset="0"/>
              </a:rPr>
              <a:t>nationals-in-a-nutshell-series/national-5/</a:t>
            </a:r>
          </a:p>
        </p:txBody>
      </p:sp>
      <p:pic>
        <p:nvPicPr>
          <p:cNvPr id="2" name="Picture 1"/>
          <p:cNvPicPr>
            <a:picLocks noChangeAspect="1"/>
          </p:cNvPicPr>
          <p:nvPr/>
        </p:nvPicPr>
        <p:blipFill rotWithShape="1">
          <a:blip r:embed="rId2"/>
          <a:srcRect l="14389" t="13033" r="34694" b="19010"/>
          <a:stretch/>
        </p:blipFill>
        <p:spPr>
          <a:xfrm>
            <a:off x="70993" y="620688"/>
            <a:ext cx="5156749" cy="3869589"/>
          </a:xfrm>
          <a:prstGeom prst="rect">
            <a:avLst/>
          </a:prstGeom>
        </p:spPr>
      </p:pic>
      <p:pic>
        <p:nvPicPr>
          <p:cNvPr id="3" name="Picture 2"/>
          <p:cNvPicPr>
            <a:picLocks noChangeAspect="1"/>
          </p:cNvPicPr>
          <p:nvPr/>
        </p:nvPicPr>
        <p:blipFill rotWithShape="1">
          <a:blip r:embed="rId3"/>
          <a:srcRect l="21999" t="20062" r="40156" b="12392"/>
          <a:stretch/>
        </p:blipFill>
        <p:spPr>
          <a:xfrm>
            <a:off x="5457056" y="267525"/>
            <a:ext cx="4336279" cy="4351298"/>
          </a:xfrm>
          <a:prstGeom prst="rect">
            <a:avLst/>
          </a:prstGeom>
        </p:spPr>
      </p:pic>
    </p:spTree>
    <p:extLst>
      <p:ext uri="{BB962C8B-B14F-4D97-AF65-F5344CB8AC3E}">
        <p14:creationId xmlns:p14="http://schemas.microsoft.com/office/powerpoint/2010/main" val="2111420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319" y="3792628"/>
            <a:ext cx="5938926" cy="1402187"/>
          </a:xfrm>
        </p:spPr>
        <p:txBody>
          <a:bodyPr/>
          <a:lstStyle/>
          <a:p>
            <a:pPr algn="ctr"/>
            <a:r>
              <a:rPr lang="en-GB" b="0" dirty="0" smtClean="0"/>
              <a:t>“The objective of our School College links programme is to offer a broad range of vocational education opportunities that introduce pupils to industry relevant knowledge whilst developing transferable skills that support transition to the workplace at the level most suited to their individual aspirations.”</a:t>
            </a:r>
            <a:endParaRPr lang="en-GB" b="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430" y="1027520"/>
            <a:ext cx="3924031" cy="2616021"/>
          </a:xfrm>
          <a:prstGeom prst="rect">
            <a:avLst/>
          </a:prstGeom>
        </p:spPr>
      </p:pic>
    </p:spTree>
    <p:extLst>
      <p:ext uri="{BB962C8B-B14F-4D97-AF65-F5344CB8AC3E}">
        <p14:creationId xmlns:p14="http://schemas.microsoft.com/office/powerpoint/2010/main" val="94775265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747" t="8626" r="11473" b="6041"/>
          <a:stretch/>
        </p:blipFill>
        <p:spPr>
          <a:xfrm>
            <a:off x="848544" y="985769"/>
            <a:ext cx="8172909" cy="5041234"/>
          </a:xfrm>
          <a:prstGeom prst="rect">
            <a:avLst/>
          </a:prstGeom>
        </p:spPr>
      </p:pic>
      <p:sp>
        <p:nvSpPr>
          <p:cNvPr id="3" name="TextBox 2"/>
          <p:cNvSpPr txBox="1"/>
          <p:nvPr/>
        </p:nvSpPr>
        <p:spPr>
          <a:xfrm>
            <a:off x="1548985" y="188640"/>
            <a:ext cx="6408712" cy="461665"/>
          </a:xfrm>
          <a:prstGeom prst="rect">
            <a:avLst/>
          </a:prstGeom>
          <a:noFill/>
        </p:spPr>
        <p:txBody>
          <a:bodyPr wrap="square" rtlCol="0">
            <a:spAutoFit/>
          </a:bodyPr>
          <a:lstStyle/>
          <a:p>
            <a:r>
              <a:rPr lang="en-GB" sz="2400" b="1" dirty="0" smtClean="0">
                <a:solidFill>
                  <a:srgbClr val="00B050"/>
                </a:solidFill>
              </a:rPr>
              <a:t>National Progression Award in Rural Skills</a:t>
            </a:r>
            <a:endParaRPr lang="en-GB" sz="2400" b="1" dirty="0">
              <a:solidFill>
                <a:srgbClr val="00B050"/>
              </a:solidFill>
            </a:endParaRPr>
          </a:p>
        </p:txBody>
      </p:sp>
      <p:sp>
        <p:nvSpPr>
          <p:cNvPr id="4" name="TextBox 3"/>
          <p:cNvSpPr txBox="1"/>
          <p:nvPr/>
        </p:nvSpPr>
        <p:spPr>
          <a:xfrm>
            <a:off x="1332961" y="6010393"/>
            <a:ext cx="6840760" cy="830997"/>
          </a:xfrm>
          <a:prstGeom prst="rect">
            <a:avLst/>
          </a:prstGeom>
          <a:noFill/>
        </p:spPr>
        <p:txBody>
          <a:bodyPr wrap="square" rtlCol="0">
            <a:spAutoFit/>
          </a:bodyPr>
          <a:lstStyle/>
          <a:p>
            <a:pPr algn="ctr"/>
            <a:r>
              <a:rPr lang="en-GB" sz="2400" b="1" dirty="0" smtClean="0">
                <a:solidFill>
                  <a:srgbClr val="7030A0"/>
                </a:solidFill>
              </a:rPr>
              <a:t>TGS 17-18:</a:t>
            </a:r>
          </a:p>
          <a:p>
            <a:pPr algn="ctr"/>
            <a:r>
              <a:rPr lang="en-GB" sz="2400" b="1" dirty="0" smtClean="0">
                <a:solidFill>
                  <a:srgbClr val="7030A0"/>
                </a:solidFill>
              </a:rPr>
              <a:t>Eight pupils achieved this Award at Level 5</a:t>
            </a:r>
          </a:p>
        </p:txBody>
      </p:sp>
    </p:spTree>
    <p:extLst>
      <p:ext uri="{BB962C8B-B14F-4D97-AF65-F5344CB8AC3E}">
        <p14:creationId xmlns:p14="http://schemas.microsoft.com/office/powerpoint/2010/main" val="3104332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463" y="833896"/>
            <a:ext cx="6315075" cy="928688"/>
          </a:xfrm>
        </p:spPr>
        <p:txBody>
          <a:bodyPr/>
          <a:lstStyle/>
          <a:p>
            <a:pPr algn="ctr"/>
            <a:r>
              <a:rPr lang="en-GB" b="1" dirty="0" smtClean="0">
                <a:latin typeface="Century Gothic" panose="020B0502020202020204" pitchFamily="34" charset="0"/>
              </a:rPr>
              <a:t>Subject Areas include:</a:t>
            </a:r>
            <a:endParaRPr lang="en-GB" b="1" dirty="0">
              <a:latin typeface="Century Gothic" panose="020B0502020202020204" pitchFamily="34" charset="0"/>
            </a:endParaRPr>
          </a:p>
        </p:txBody>
      </p:sp>
      <p:sp>
        <p:nvSpPr>
          <p:cNvPr id="3" name="Content Placeholder 2"/>
          <p:cNvSpPr>
            <a:spLocks noGrp="1"/>
          </p:cNvSpPr>
          <p:nvPr>
            <p:ph idx="1"/>
          </p:nvPr>
        </p:nvSpPr>
        <p:spPr>
          <a:xfrm>
            <a:off x="1255940" y="1762584"/>
            <a:ext cx="7394121" cy="3466354"/>
          </a:xfrm>
        </p:spPr>
        <p:txBody>
          <a:bodyPr numCol="2"/>
          <a:lstStyle/>
          <a:p>
            <a:r>
              <a:rPr lang="en-US" sz="1950" dirty="0">
                <a:solidFill>
                  <a:srgbClr val="7030A0"/>
                </a:solidFill>
                <a:latin typeface="Century Gothic" panose="020B0502020202020204" pitchFamily="34" charset="0"/>
              </a:rPr>
              <a:t>Digital Media</a:t>
            </a:r>
          </a:p>
          <a:p>
            <a:r>
              <a:rPr lang="en-US" sz="1950" dirty="0">
                <a:solidFill>
                  <a:srgbClr val="7030A0"/>
                </a:solidFill>
                <a:latin typeface="Century Gothic" panose="020B0502020202020204" pitchFamily="34" charset="0"/>
              </a:rPr>
              <a:t>Civil Engineering</a:t>
            </a:r>
          </a:p>
          <a:p>
            <a:r>
              <a:rPr lang="en-US" sz="1950" b="1" dirty="0">
                <a:solidFill>
                  <a:srgbClr val="7030A0"/>
                </a:solidFill>
                <a:latin typeface="Century Gothic" panose="020B0502020202020204" pitchFamily="34" charset="0"/>
              </a:rPr>
              <a:t>Construction</a:t>
            </a:r>
          </a:p>
          <a:p>
            <a:r>
              <a:rPr lang="en-US" sz="1950" b="1" dirty="0">
                <a:solidFill>
                  <a:srgbClr val="7030A0"/>
                </a:solidFill>
                <a:latin typeface="Century Gothic" panose="020B0502020202020204" pitchFamily="34" charset="0"/>
              </a:rPr>
              <a:t>Automotive</a:t>
            </a:r>
          </a:p>
          <a:p>
            <a:r>
              <a:rPr lang="en-US" sz="1950" b="1" dirty="0">
                <a:solidFill>
                  <a:srgbClr val="7030A0"/>
                </a:solidFill>
                <a:latin typeface="Century Gothic" panose="020B0502020202020204" pitchFamily="34" charset="0"/>
              </a:rPr>
              <a:t>Early Education and Childcare</a:t>
            </a:r>
          </a:p>
          <a:p>
            <a:r>
              <a:rPr lang="en-US" sz="1950" b="1" dirty="0">
                <a:solidFill>
                  <a:srgbClr val="7030A0"/>
                </a:solidFill>
                <a:latin typeface="Century Gothic" panose="020B0502020202020204" pitchFamily="34" charset="0"/>
              </a:rPr>
              <a:t>Health Sector</a:t>
            </a:r>
          </a:p>
          <a:p>
            <a:r>
              <a:rPr lang="en-US" sz="1950" b="1" dirty="0">
                <a:solidFill>
                  <a:srgbClr val="7030A0"/>
                </a:solidFill>
                <a:latin typeface="Century Gothic" panose="020B0502020202020204" pitchFamily="34" charset="0"/>
              </a:rPr>
              <a:t>Computing</a:t>
            </a:r>
          </a:p>
          <a:p>
            <a:r>
              <a:rPr lang="en-US" sz="1950" dirty="0">
                <a:solidFill>
                  <a:srgbClr val="7030A0"/>
                </a:solidFill>
                <a:latin typeface="Century Gothic" panose="020B0502020202020204" pitchFamily="34" charset="0"/>
              </a:rPr>
              <a:t>Sport</a:t>
            </a:r>
          </a:p>
          <a:p>
            <a:r>
              <a:rPr lang="en-US" sz="1950" dirty="0">
                <a:solidFill>
                  <a:srgbClr val="7030A0"/>
                </a:solidFill>
                <a:latin typeface="Century Gothic" panose="020B0502020202020204" pitchFamily="34" charset="0"/>
              </a:rPr>
              <a:t>Hospitality</a:t>
            </a:r>
          </a:p>
          <a:p>
            <a:r>
              <a:rPr lang="en-US" sz="1950" dirty="0">
                <a:solidFill>
                  <a:srgbClr val="7030A0"/>
                </a:solidFill>
                <a:latin typeface="Century Gothic" panose="020B0502020202020204" pitchFamily="34" charset="0"/>
              </a:rPr>
              <a:t>Travel and Tourism</a:t>
            </a:r>
          </a:p>
          <a:p>
            <a:r>
              <a:rPr lang="en-US" sz="1950" dirty="0">
                <a:solidFill>
                  <a:srgbClr val="7030A0"/>
                </a:solidFill>
                <a:latin typeface="Century Gothic" panose="020B0502020202020204" pitchFamily="34" charset="0"/>
              </a:rPr>
              <a:t>Marketing and Events</a:t>
            </a:r>
          </a:p>
          <a:p>
            <a:r>
              <a:rPr lang="en-US" sz="1950" b="1" dirty="0">
                <a:solidFill>
                  <a:srgbClr val="7030A0"/>
                </a:solidFill>
                <a:latin typeface="Century Gothic" panose="020B0502020202020204" pitchFamily="34" charset="0"/>
              </a:rPr>
              <a:t>Psychology</a:t>
            </a:r>
          </a:p>
          <a:p>
            <a:r>
              <a:rPr lang="en-US" sz="1950" b="1" dirty="0">
                <a:solidFill>
                  <a:srgbClr val="7030A0"/>
                </a:solidFill>
                <a:latin typeface="Century Gothic" panose="020B0502020202020204" pitchFamily="34" charset="0"/>
              </a:rPr>
              <a:t>Engineering</a:t>
            </a:r>
          </a:p>
          <a:p>
            <a:r>
              <a:rPr lang="en-US" sz="1950" dirty="0">
                <a:solidFill>
                  <a:srgbClr val="7030A0"/>
                </a:solidFill>
                <a:latin typeface="Century Gothic" panose="020B0502020202020204" pitchFamily="34" charset="0"/>
              </a:rPr>
              <a:t>Accountancy</a:t>
            </a:r>
          </a:p>
          <a:p>
            <a:r>
              <a:rPr lang="en-US" sz="1950" dirty="0">
                <a:solidFill>
                  <a:srgbClr val="7030A0"/>
                </a:solidFill>
                <a:latin typeface="Century Gothic" panose="020B0502020202020204" pitchFamily="34" charset="0"/>
              </a:rPr>
              <a:t>Laboratory Science</a:t>
            </a:r>
          </a:p>
          <a:p>
            <a:r>
              <a:rPr lang="en-US" sz="1950" b="1" dirty="0">
                <a:solidFill>
                  <a:srgbClr val="7030A0"/>
                </a:solidFill>
                <a:latin typeface="Century Gothic" panose="020B0502020202020204" pitchFamily="34" charset="0"/>
              </a:rPr>
              <a:t>Beauty Therapy</a:t>
            </a:r>
          </a:p>
          <a:p>
            <a:r>
              <a:rPr lang="en-US" sz="1950" dirty="0">
                <a:solidFill>
                  <a:srgbClr val="7030A0"/>
                </a:solidFill>
                <a:latin typeface="Century Gothic" panose="020B0502020202020204" pitchFamily="34" charset="0"/>
              </a:rPr>
              <a:t>Maritime</a:t>
            </a:r>
          </a:p>
        </p:txBody>
      </p:sp>
      <p:sp>
        <p:nvSpPr>
          <p:cNvPr id="4" name="TextBox 3"/>
          <p:cNvSpPr txBox="1"/>
          <p:nvPr/>
        </p:nvSpPr>
        <p:spPr>
          <a:xfrm>
            <a:off x="704529" y="5228938"/>
            <a:ext cx="7945532" cy="400110"/>
          </a:xfrm>
          <a:prstGeom prst="rect">
            <a:avLst/>
          </a:prstGeom>
          <a:noFill/>
        </p:spPr>
        <p:txBody>
          <a:bodyPr wrap="square" rtlCol="0">
            <a:spAutoFit/>
          </a:bodyPr>
          <a:lstStyle/>
          <a:p>
            <a:r>
              <a:rPr lang="en-GB" sz="2000" b="1" dirty="0" smtClean="0">
                <a:solidFill>
                  <a:srgbClr val="AAE2CA">
                    <a:lumMod val="50000"/>
                  </a:srgbClr>
                </a:solidFill>
              </a:rPr>
              <a:t>Those in bold are courses that have been taken by TGS pupils</a:t>
            </a:r>
            <a:endParaRPr lang="en-GB" sz="2000" b="1" dirty="0">
              <a:solidFill>
                <a:srgbClr val="AAE2CA">
                  <a:lumMod val="50000"/>
                </a:srgbClr>
              </a:solidFill>
            </a:endParaRPr>
          </a:p>
        </p:txBody>
      </p:sp>
    </p:spTree>
    <p:extLst>
      <p:ext uri="{BB962C8B-B14F-4D97-AF65-F5344CB8AC3E}">
        <p14:creationId xmlns:p14="http://schemas.microsoft.com/office/powerpoint/2010/main" val="25099749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463" y="833896"/>
            <a:ext cx="6315075" cy="928688"/>
          </a:xfrm>
        </p:spPr>
        <p:txBody>
          <a:bodyPr/>
          <a:lstStyle/>
          <a:p>
            <a:pPr algn="ctr"/>
            <a:r>
              <a:rPr lang="en-GB" b="1" dirty="0" smtClean="0">
                <a:latin typeface="Century Gothic" panose="020B0502020202020204" pitchFamily="34" charset="0"/>
              </a:rPr>
              <a:t>Qualifications include:</a:t>
            </a:r>
            <a:endParaRPr lang="en-GB" b="1" dirty="0">
              <a:latin typeface="Century Gothic" panose="020B0502020202020204" pitchFamily="34" charset="0"/>
            </a:endParaRPr>
          </a:p>
        </p:txBody>
      </p:sp>
      <p:sp>
        <p:nvSpPr>
          <p:cNvPr id="3" name="Content Placeholder 2"/>
          <p:cNvSpPr>
            <a:spLocks noGrp="1"/>
          </p:cNvSpPr>
          <p:nvPr>
            <p:ph idx="1"/>
          </p:nvPr>
        </p:nvSpPr>
        <p:spPr>
          <a:xfrm>
            <a:off x="1255941" y="1762584"/>
            <a:ext cx="4633164" cy="2674528"/>
          </a:xfrm>
        </p:spPr>
        <p:txBody>
          <a:bodyPr numCol="1"/>
          <a:lstStyle/>
          <a:p>
            <a:r>
              <a:rPr lang="en-US" sz="1950" dirty="0">
                <a:solidFill>
                  <a:srgbClr val="7030A0"/>
                </a:solidFill>
                <a:latin typeface="Century Gothic" panose="020B0502020202020204" pitchFamily="34" charset="0"/>
              </a:rPr>
              <a:t>SQA N5’s and </a:t>
            </a:r>
            <a:r>
              <a:rPr lang="en-US" sz="1950" dirty="0" err="1">
                <a:solidFill>
                  <a:srgbClr val="7030A0"/>
                </a:solidFill>
                <a:latin typeface="Century Gothic" panose="020B0502020202020204" pitchFamily="34" charset="0"/>
              </a:rPr>
              <a:t>Highers</a:t>
            </a:r>
            <a:endParaRPr lang="en-US" sz="1950" dirty="0">
              <a:solidFill>
                <a:srgbClr val="7030A0"/>
              </a:solidFill>
              <a:latin typeface="Century Gothic" panose="020B0502020202020204" pitchFamily="34" charset="0"/>
            </a:endParaRPr>
          </a:p>
          <a:p>
            <a:r>
              <a:rPr lang="en-US" sz="1950" dirty="0">
                <a:solidFill>
                  <a:srgbClr val="7030A0"/>
                </a:solidFill>
                <a:latin typeface="Century Gothic" panose="020B0502020202020204" pitchFamily="34" charset="0"/>
              </a:rPr>
              <a:t>Skills for Work at N4 and N5</a:t>
            </a:r>
          </a:p>
          <a:p>
            <a:r>
              <a:rPr lang="en-US" sz="1950" dirty="0">
                <a:solidFill>
                  <a:srgbClr val="7030A0"/>
                </a:solidFill>
                <a:latin typeface="Century Gothic" panose="020B0502020202020204" pitchFamily="34" charset="0"/>
              </a:rPr>
              <a:t>City and Guilds Awards</a:t>
            </a:r>
          </a:p>
          <a:p>
            <a:r>
              <a:rPr lang="en-US" sz="1950" dirty="0">
                <a:solidFill>
                  <a:srgbClr val="7030A0"/>
                </a:solidFill>
                <a:latin typeface="Century Gothic" panose="020B0502020202020204" pitchFamily="34" charset="0"/>
              </a:rPr>
              <a:t>National Progression Awards</a:t>
            </a:r>
          </a:p>
          <a:p>
            <a:r>
              <a:rPr lang="en-US" sz="1950" dirty="0">
                <a:solidFill>
                  <a:srgbClr val="7030A0"/>
                </a:solidFill>
                <a:latin typeface="Century Gothic" panose="020B0502020202020204" pitchFamily="34" charset="0"/>
              </a:rPr>
              <a:t>Foundation Apprenticeships</a:t>
            </a:r>
          </a:p>
          <a:p>
            <a:r>
              <a:rPr lang="en-US" sz="1950" dirty="0">
                <a:solidFill>
                  <a:srgbClr val="7030A0"/>
                </a:solidFill>
                <a:latin typeface="Century Gothic" panose="020B0502020202020204" pitchFamily="34" charset="0"/>
              </a:rPr>
              <a:t>Professional Development Awards</a:t>
            </a:r>
          </a:p>
          <a:p>
            <a:r>
              <a:rPr lang="en-US" sz="1950" dirty="0">
                <a:solidFill>
                  <a:srgbClr val="7030A0"/>
                </a:solidFill>
                <a:latin typeface="Century Gothic" panose="020B0502020202020204" pitchFamily="34" charset="0"/>
              </a:rPr>
              <a:t>College Certificates</a:t>
            </a:r>
          </a:p>
        </p:txBody>
      </p:sp>
      <p:sp>
        <p:nvSpPr>
          <p:cNvPr id="4" name="TextBox 3"/>
          <p:cNvSpPr txBox="1"/>
          <p:nvPr/>
        </p:nvSpPr>
        <p:spPr>
          <a:xfrm>
            <a:off x="1532620" y="4813439"/>
            <a:ext cx="6840760" cy="830997"/>
          </a:xfrm>
          <a:prstGeom prst="rect">
            <a:avLst/>
          </a:prstGeom>
          <a:noFill/>
        </p:spPr>
        <p:txBody>
          <a:bodyPr wrap="square" rtlCol="0">
            <a:spAutoFit/>
          </a:bodyPr>
          <a:lstStyle/>
          <a:p>
            <a:pPr algn="ctr"/>
            <a:r>
              <a:rPr lang="en-GB" sz="2400" b="1" dirty="0" smtClean="0">
                <a:solidFill>
                  <a:srgbClr val="AAE2CA">
                    <a:lumMod val="50000"/>
                  </a:srgbClr>
                </a:solidFill>
              </a:rPr>
              <a:t>TGS 2017-18: 37 pupils achieved </a:t>
            </a:r>
          </a:p>
          <a:p>
            <a:pPr algn="ctr"/>
            <a:r>
              <a:rPr lang="en-GB" sz="2400" b="1" dirty="0" smtClean="0">
                <a:solidFill>
                  <a:srgbClr val="AAE2CA">
                    <a:lumMod val="50000"/>
                  </a:srgbClr>
                </a:solidFill>
              </a:rPr>
              <a:t>Awards at Levels 4, 5 &amp; 6</a:t>
            </a:r>
          </a:p>
        </p:txBody>
      </p:sp>
    </p:spTree>
    <p:extLst>
      <p:ext uri="{BB962C8B-B14F-4D97-AF65-F5344CB8AC3E}">
        <p14:creationId xmlns:p14="http://schemas.microsoft.com/office/powerpoint/2010/main" val="203076601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6576" y="260648"/>
            <a:ext cx="7632848" cy="2708434"/>
          </a:xfrm>
          <a:prstGeom prst="rect">
            <a:avLst/>
          </a:prstGeom>
          <a:noFill/>
        </p:spPr>
        <p:txBody>
          <a:bodyPr wrap="square" rtlCol="0">
            <a:spAutoFit/>
          </a:bodyPr>
          <a:lstStyle/>
          <a:p>
            <a:pPr algn="ctr"/>
            <a:r>
              <a:rPr lang="en-GB" sz="4800" b="1" dirty="0" smtClean="0">
                <a:solidFill>
                  <a:srgbClr val="00B050"/>
                </a:solidFill>
              </a:rPr>
              <a:t>YASS</a:t>
            </a:r>
          </a:p>
          <a:p>
            <a:pPr algn="ctr"/>
            <a:endParaRPr lang="en-GB" sz="1200" b="1" dirty="0">
              <a:solidFill>
                <a:srgbClr val="00B050"/>
              </a:solidFill>
            </a:endParaRPr>
          </a:p>
          <a:p>
            <a:pPr algn="ctr"/>
            <a:r>
              <a:rPr lang="en-GB" sz="3200" b="1" dirty="0" smtClean="0">
                <a:solidFill>
                  <a:srgbClr val="00B050"/>
                </a:solidFill>
              </a:rPr>
              <a:t>Young Applicants Scheme in Scotland</a:t>
            </a:r>
          </a:p>
          <a:p>
            <a:pPr algn="ctr"/>
            <a:r>
              <a:rPr lang="en-GB" sz="3200" b="1" dirty="0" smtClean="0">
                <a:solidFill>
                  <a:srgbClr val="00B050"/>
                </a:solidFill>
              </a:rPr>
              <a:t>for S6 pupils</a:t>
            </a:r>
          </a:p>
          <a:p>
            <a:pPr algn="ctr"/>
            <a:endParaRPr lang="en-GB" sz="1400" b="1" dirty="0">
              <a:solidFill>
                <a:srgbClr val="00B050"/>
              </a:solidFill>
            </a:endParaRPr>
          </a:p>
          <a:p>
            <a:pPr algn="ctr"/>
            <a:r>
              <a:rPr lang="en-GB" sz="3200" b="1" dirty="0" smtClean="0">
                <a:solidFill>
                  <a:srgbClr val="00B050"/>
                </a:solidFill>
              </a:rPr>
              <a:t>The Open University</a:t>
            </a:r>
            <a:endParaRPr lang="en-GB" sz="3200" b="1" dirty="0">
              <a:solidFill>
                <a:srgbClr val="00B050"/>
              </a:solidFill>
            </a:endParaRPr>
          </a:p>
        </p:txBody>
      </p:sp>
      <p:sp>
        <p:nvSpPr>
          <p:cNvPr id="3" name="TextBox 2"/>
          <p:cNvSpPr txBox="1"/>
          <p:nvPr/>
        </p:nvSpPr>
        <p:spPr>
          <a:xfrm>
            <a:off x="1136576" y="3284984"/>
            <a:ext cx="8285708" cy="3262432"/>
          </a:xfrm>
          <a:prstGeom prst="rect">
            <a:avLst/>
          </a:prstGeom>
          <a:noFill/>
        </p:spPr>
        <p:txBody>
          <a:bodyPr wrap="square" rtlCol="0">
            <a:spAutoFit/>
          </a:bodyPr>
          <a:lstStyle/>
          <a:p>
            <a:r>
              <a:rPr lang="en-GB" sz="2400" dirty="0" smtClean="0">
                <a:solidFill>
                  <a:srgbClr val="00B050"/>
                </a:solidFill>
              </a:rPr>
              <a:t>Nine passes in 17-18 in </a:t>
            </a:r>
            <a:r>
              <a:rPr lang="en-GB" sz="2400" dirty="0">
                <a:solidFill>
                  <a:srgbClr val="00B050"/>
                </a:solidFill>
              </a:rPr>
              <a:t>m</a:t>
            </a:r>
            <a:r>
              <a:rPr lang="en-GB" sz="2400" dirty="0" smtClean="0">
                <a:solidFill>
                  <a:srgbClr val="00B050"/>
                </a:solidFill>
              </a:rPr>
              <a:t>odules such as:</a:t>
            </a:r>
          </a:p>
          <a:p>
            <a:endParaRPr lang="en-GB" sz="1200" dirty="0"/>
          </a:p>
          <a:p>
            <a:pPr marL="342900" indent="-342900">
              <a:buClr>
                <a:srgbClr val="00B050"/>
              </a:buClr>
              <a:buFont typeface="Arial" panose="020B0604020202020204" pitchFamily="34" charset="0"/>
              <a:buChar char="•"/>
            </a:pPr>
            <a:r>
              <a:rPr lang="en-GB" sz="2400" dirty="0" smtClean="0">
                <a:solidFill>
                  <a:srgbClr val="7030A0"/>
                </a:solidFill>
              </a:rPr>
              <a:t>Understanding the autistic spectrum</a:t>
            </a:r>
          </a:p>
          <a:p>
            <a:pPr marL="342900" indent="-342900">
              <a:buClr>
                <a:srgbClr val="00B050"/>
              </a:buClr>
              <a:buFont typeface="Arial" panose="020B0604020202020204" pitchFamily="34" charset="0"/>
              <a:buChar char="•"/>
            </a:pPr>
            <a:r>
              <a:rPr lang="en-GB" sz="2400" dirty="0" smtClean="0">
                <a:solidFill>
                  <a:srgbClr val="7030A0"/>
                </a:solidFill>
              </a:rPr>
              <a:t>Law in Scotland</a:t>
            </a:r>
          </a:p>
          <a:p>
            <a:pPr marL="342900" indent="-342900">
              <a:buClr>
                <a:srgbClr val="00B050"/>
              </a:buClr>
              <a:buFont typeface="Arial" panose="020B0604020202020204" pitchFamily="34" charset="0"/>
              <a:buChar char="•"/>
            </a:pPr>
            <a:r>
              <a:rPr lang="en-GB" sz="2400" dirty="0" smtClean="0">
                <a:solidFill>
                  <a:srgbClr val="7030A0"/>
                </a:solidFill>
              </a:rPr>
              <a:t>Maths for science</a:t>
            </a:r>
          </a:p>
          <a:p>
            <a:pPr marL="342900" indent="-342900">
              <a:buClr>
                <a:srgbClr val="00B050"/>
              </a:buClr>
              <a:buFont typeface="Arial" panose="020B0604020202020204" pitchFamily="34" charset="0"/>
              <a:buChar char="•"/>
            </a:pPr>
            <a:r>
              <a:rPr lang="en-GB" sz="2400" dirty="0" smtClean="0">
                <a:solidFill>
                  <a:srgbClr val="7030A0"/>
                </a:solidFill>
              </a:rPr>
              <a:t>The frozen planet</a:t>
            </a:r>
          </a:p>
          <a:p>
            <a:pPr marL="342900" indent="-342900">
              <a:buClr>
                <a:srgbClr val="00B050"/>
              </a:buClr>
              <a:buFont typeface="Arial" panose="020B0604020202020204" pitchFamily="34" charset="0"/>
              <a:buChar char="•"/>
            </a:pPr>
            <a:r>
              <a:rPr lang="en-GB" sz="2400" dirty="0" smtClean="0">
                <a:solidFill>
                  <a:srgbClr val="7030A0"/>
                </a:solidFill>
              </a:rPr>
              <a:t>Living without oil: chemistry for a sustainable future</a:t>
            </a:r>
          </a:p>
          <a:p>
            <a:pPr marL="342900" indent="-342900">
              <a:buClr>
                <a:srgbClr val="00B050"/>
              </a:buClr>
              <a:buFont typeface="Arial" panose="020B0604020202020204" pitchFamily="34" charset="0"/>
              <a:buChar char="•"/>
            </a:pPr>
            <a:r>
              <a:rPr lang="en-GB" sz="2400" dirty="0" smtClean="0">
                <a:solidFill>
                  <a:srgbClr val="7030A0"/>
                </a:solidFill>
              </a:rPr>
              <a:t>Galaxies, stars and planets</a:t>
            </a:r>
          </a:p>
          <a:p>
            <a:pPr marL="342900" indent="-342900">
              <a:buClr>
                <a:srgbClr val="00B050"/>
              </a:buClr>
              <a:buFont typeface="Arial" panose="020B0604020202020204" pitchFamily="34" charset="0"/>
              <a:buChar char="•"/>
            </a:pPr>
            <a:r>
              <a:rPr lang="en-GB" sz="2400" dirty="0" smtClean="0">
                <a:solidFill>
                  <a:srgbClr val="7030A0"/>
                </a:solidFill>
              </a:rPr>
              <a:t>Molecules, medicines and drugs: a chemical story</a:t>
            </a:r>
          </a:p>
        </p:txBody>
      </p:sp>
    </p:spTree>
    <p:extLst>
      <p:ext uri="{BB962C8B-B14F-4D97-AF65-F5344CB8AC3E}">
        <p14:creationId xmlns:p14="http://schemas.microsoft.com/office/powerpoint/2010/main" val="1984805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choo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1" y="3774751"/>
            <a:ext cx="45243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a:xfrm>
            <a:off x="1283989" y="476672"/>
            <a:ext cx="7338020" cy="778098"/>
          </a:xfrm>
        </p:spPr>
        <p:txBody>
          <a:bodyPr/>
          <a:lstStyle/>
          <a:p>
            <a:pPr eaLnBrk="1" hangingPunct="1"/>
            <a:r>
              <a:rPr lang="en-GB" altLang="en-US" sz="4800" dirty="0" smtClean="0">
                <a:solidFill>
                  <a:srgbClr val="00B050"/>
                </a:solidFill>
              </a:rPr>
              <a:t>Questions?</a:t>
            </a:r>
          </a:p>
        </p:txBody>
      </p:sp>
      <p:pic>
        <p:nvPicPr>
          <p:cNvPr id="4101" name="Picture 5" descr="New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674" y="1883928"/>
            <a:ext cx="11366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342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0" y="642937"/>
            <a:ext cx="9906000" cy="5572126"/>
          </a:xfrm>
          <a:prstGeom prst="rect">
            <a:avLst/>
          </a:prstGeom>
        </p:spPr>
      </p:pic>
    </p:spTree>
    <p:extLst>
      <p:ext uri="{BB962C8B-B14F-4D97-AF65-F5344CB8AC3E}">
        <p14:creationId xmlns:p14="http://schemas.microsoft.com/office/powerpoint/2010/main" val="386255421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626484" y="345759"/>
            <a:ext cx="3379899" cy="2792463"/>
          </a:xfrm>
        </p:spPr>
        <p:txBody>
          <a:bodyPr/>
          <a:lstStyle/>
          <a:p>
            <a:pPr algn="ctr"/>
            <a:endParaRPr lang="en-GB" sz="4875" b="1">
              <a:solidFill>
                <a:srgbClr val="7030A0"/>
              </a:solidFill>
              <a:latin typeface="+mj-lt"/>
            </a:endParaRPr>
          </a:p>
          <a:p>
            <a:pPr algn="ctr"/>
            <a:r>
              <a:rPr lang="en-GB" sz="4875" b="1">
                <a:solidFill>
                  <a:srgbClr val="7030A0"/>
                </a:solidFill>
                <a:latin typeface="+mj-lt"/>
              </a:rPr>
              <a:t>Who are we?</a:t>
            </a:r>
          </a:p>
          <a:p>
            <a:endParaRPr lang="en-GB"/>
          </a:p>
        </p:txBody>
      </p:sp>
      <p:pic>
        <p:nvPicPr>
          <p:cNvPr id="3" name="Picture 2"/>
          <p:cNvPicPr>
            <a:picLocks noChangeAspect="1"/>
          </p:cNvPicPr>
          <p:nvPr/>
        </p:nvPicPr>
        <p:blipFill rotWithShape="1">
          <a:blip r:embed="rId3"/>
          <a:srcRect l="1013" t="4687" r="596" b="4687"/>
          <a:stretch/>
        </p:blipFill>
        <p:spPr>
          <a:xfrm>
            <a:off x="2763372" y="3138221"/>
            <a:ext cx="3450392" cy="1786810"/>
          </a:xfrm>
          <a:prstGeom prst="rect">
            <a:avLst/>
          </a:prstGeom>
        </p:spPr>
      </p:pic>
      <p:pic>
        <p:nvPicPr>
          <p:cNvPr id="10" name="Picture 9"/>
          <p:cNvPicPr>
            <a:picLocks noChangeAspect="1"/>
          </p:cNvPicPr>
          <p:nvPr/>
        </p:nvPicPr>
        <p:blipFill>
          <a:blip r:embed="rId4"/>
          <a:stretch>
            <a:fillRect/>
          </a:stretch>
        </p:blipFill>
        <p:spPr>
          <a:xfrm>
            <a:off x="426642" y="719794"/>
            <a:ext cx="2089547" cy="2233044"/>
          </a:xfrm>
          <a:prstGeom prst="rect">
            <a:avLst/>
          </a:prstGeom>
        </p:spPr>
      </p:pic>
      <p:pic>
        <p:nvPicPr>
          <p:cNvPr id="12" name="Picture 11"/>
          <p:cNvPicPr>
            <a:picLocks noChangeAspect="1"/>
          </p:cNvPicPr>
          <p:nvPr/>
        </p:nvPicPr>
        <p:blipFill>
          <a:blip r:embed="rId5"/>
          <a:stretch>
            <a:fillRect/>
          </a:stretch>
        </p:blipFill>
        <p:spPr>
          <a:xfrm>
            <a:off x="6808546" y="754665"/>
            <a:ext cx="2151459" cy="2198173"/>
          </a:xfrm>
          <a:prstGeom prst="rect">
            <a:avLst/>
          </a:prstGeom>
        </p:spPr>
      </p:pic>
      <p:pic>
        <p:nvPicPr>
          <p:cNvPr id="14" name="Picture 13"/>
          <p:cNvPicPr>
            <a:picLocks noChangeAspect="1"/>
          </p:cNvPicPr>
          <p:nvPr/>
        </p:nvPicPr>
        <p:blipFill>
          <a:blip r:embed="rId6"/>
          <a:stretch>
            <a:fillRect/>
          </a:stretch>
        </p:blipFill>
        <p:spPr>
          <a:xfrm>
            <a:off x="423124" y="3138222"/>
            <a:ext cx="2093066" cy="2184192"/>
          </a:xfrm>
          <a:prstGeom prst="rect">
            <a:avLst/>
          </a:prstGeom>
        </p:spPr>
      </p:pic>
      <p:pic>
        <p:nvPicPr>
          <p:cNvPr id="15" name="Picture 14"/>
          <p:cNvPicPr>
            <a:picLocks noChangeAspect="1"/>
          </p:cNvPicPr>
          <p:nvPr/>
        </p:nvPicPr>
        <p:blipFill>
          <a:blip r:embed="rId7"/>
          <a:stretch>
            <a:fillRect/>
          </a:stretch>
        </p:blipFill>
        <p:spPr>
          <a:xfrm>
            <a:off x="6808546" y="3138221"/>
            <a:ext cx="2151459" cy="2184193"/>
          </a:xfrm>
          <a:prstGeom prst="rect">
            <a:avLst/>
          </a:prstGeom>
        </p:spPr>
      </p:pic>
    </p:spTree>
    <p:extLst>
      <p:ext uri="{BB962C8B-B14F-4D97-AF65-F5344CB8AC3E}">
        <p14:creationId xmlns:p14="http://schemas.microsoft.com/office/powerpoint/2010/main" val="237887911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a:blip r:embed="rId3"/>
          <a:srcRect t="10200" b="10200"/>
          <a:stretch>
            <a:fillRect/>
          </a:stretch>
        </p:blipFill>
        <p:spPr>
          <a:xfrm>
            <a:off x="7160654" y="3841976"/>
            <a:ext cx="2971800" cy="1671638"/>
          </a:xfrm>
          <a:prstGeom prst="rect">
            <a:avLst/>
          </a:prstGeom>
          <a:effectLst>
            <a:reflection stA="0" endPos="65000" dist="50800" dir="5400000" sy="-100000" algn="bl" rotWithShape="0"/>
          </a:effectLst>
        </p:spPr>
      </p:pic>
      <p:sp useBgFill="1">
        <p:nvSpPr>
          <p:cNvPr id="17410" name="Rectangle 2"/>
          <p:cNvSpPr>
            <a:spLocks noGrp="1" noChangeArrowheads="1"/>
          </p:cNvSpPr>
          <p:nvPr>
            <p:ph type="title"/>
          </p:nvPr>
        </p:nvSpPr>
        <p:spPr>
          <a:xfrm>
            <a:off x="1943099" y="1854518"/>
            <a:ext cx="5532120" cy="3423702"/>
          </a:xfrm>
        </p:spPr>
        <p:txBody>
          <a:bodyPr/>
          <a:lstStyle/>
          <a:p>
            <a:pPr algn="ctr"/>
            <a:r>
              <a:rPr lang="en-GB" sz="2275">
                <a:latin typeface="Century Gothic"/>
              </a:rPr>
              <a:t>Career Education Opportunities</a:t>
            </a:r>
            <a:r>
              <a:rPr lang="en-GB" sz="2275">
                <a:latin typeface="Century Gothic"/>
                <a:ea typeface="ＭＳ Ｐゴシック" charset="-128"/>
                <a:cs typeface="Arial"/>
              </a:rPr>
              <a:t/>
            </a:r>
            <a:br>
              <a:rPr lang="en-GB" sz="2275">
                <a:latin typeface="Century Gothic"/>
                <a:ea typeface="ＭＳ Ｐゴシック" charset="-128"/>
                <a:cs typeface="Arial"/>
              </a:rPr>
            </a:br>
            <a:r>
              <a:rPr lang="en-GB" sz="2275">
                <a:latin typeface="Century Gothic"/>
                <a:ea typeface="ＭＳ Ｐゴシック" charset="-128"/>
                <a:cs typeface="Arial"/>
              </a:rPr>
              <a:t/>
            </a:r>
            <a:br>
              <a:rPr lang="en-GB" sz="2275">
                <a:latin typeface="Century Gothic"/>
                <a:ea typeface="ＭＳ Ｐゴシック" charset="-128"/>
                <a:cs typeface="Arial"/>
              </a:rPr>
            </a:br>
            <a:r>
              <a:rPr lang="en-GB" sz="2275">
                <a:latin typeface="Century Gothic"/>
                <a:ea typeface="ＭＳ Ｐゴシック" charset="-128"/>
                <a:cs typeface="Arial"/>
              </a:rPr>
              <a:t/>
            </a:r>
            <a:br>
              <a:rPr lang="en-GB" sz="2275">
                <a:latin typeface="Century Gothic"/>
                <a:ea typeface="ＭＳ Ｐゴシック" charset="-128"/>
                <a:cs typeface="Arial"/>
              </a:rPr>
            </a:br>
            <a:r>
              <a:rPr lang="en-GB" sz="1950"/>
              <a:t>“</a:t>
            </a:r>
            <a:r>
              <a:rPr lang="en-GB" sz="1950">
                <a:latin typeface="Century Gothic"/>
              </a:rPr>
              <a:t>Right Route to the Right Job, through the Right Course, via the Right information</a:t>
            </a:r>
            <a:r>
              <a:rPr lang="en-GB" sz="1950"/>
              <a:t>”</a:t>
            </a:r>
            <a:endParaRPr lang="en-GB"/>
          </a:p>
          <a:p>
            <a:pPr algn="ctr"/>
            <a:r>
              <a:rPr lang="en-GB" sz="1950"/>
              <a:t>(</a:t>
            </a:r>
            <a:r>
              <a:rPr lang="en-GB">
                <a:latin typeface="Century Gothic"/>
              </a:rPr>
              <a:t>15-24 Learner Journey Review May 2018</a:t>
            </a:r>
            <a:r>
              <a:rPr lang="en-GB" sz="1950"/>
              <a:t>)</a:t>
            </a:r>
            <a:endParaRPr lang="en-GB"/>
          </a:p>
          <a:p>
            <a:pPr algn="ctr"/>
            <a:r>
              <a:rPr lang="en-GB" sz="1950">
                <a:cs typeface="Arial"/>
              </a:rPr>
              <a:t/>
            </a:r>
            <a:br>
              <a:rPr lang="en-GB" sz="1950">
                <a:cs typeface="Arial"/>
              </a:rPr>
            </a:br>
            <a:r>
              <a:rPr lang="en-GB" sz="1950">
                <a:cs typeface="Arial"/>
              </a:rPr>
              <a:t/>
            </a:r>
            <a:br>
              <a:rPr lang="en-GB" sz="1950">
                <a:cs typeface="Arial"/>
              </a:rPr>
            </a:br>
            <a:r>
              <a:rPr lang="en-GB" sz="1950">
                <a:cs typeface="Arial"/>
              </a:rPr>
              <a:t/>
            </a:r>
            <a:br>
              <a:rPr lang="en-GB" sz="1950">
                <a:cs typeface="Arial"/>
              </a:rPr>
            </a:br>
            <a:r>
              <a:rPr lang="en-GB" sz="1950">
                <a:ea typeface="ＭＳ Ｐゴシック" charset="-128"/>
                <a:cs typeface="Arial"/>
              </a:rPr>
              <a:t/>
            </a:r>
            <a:br>
              <a:rPr lang="en-GB" sz="1950">
                <a:ea typeface="ＭＳ Ｐゴシック" charset="-128"/>
                <a:cs typeface="Arial"/>
              </a:rPr>
            </a:br>
            <a:endParaRPr lang="en-GB">
              <a:ea typeface="ＭＳ Ｐゴシック" charset="-128"/>
              <a:cs typeface="Arial"/>
            </a:endParaRPr>
          </a:p>
        </p:txBody>
      </p:sp>
    </p:spTree>
    <p:extLst>
      <p:ext uri="{BB962C8B-B14F-4D97-AF65-F5344CB8AC3E}">
        <p14:creationId xmlns:p14="http://schemas.microsoft.com/office/powerpoint/2010/main" val="166764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z="3600" b="1" dirty="0" smtClean="0">
                <a:solidFill>
                  <a:srgbClr val="00B050"/>
                </a:solidFill>
              </a:rPr>
              <a:t>Welcome and Aims</a:t>
            </a:r>
          </a:p>
        </p:txBody>
      </p:sp>
      <p:sp>
        <p:nvSpPr>
          <p:cNvPr id="4099" name="Content Placeholder 2"/>
          <p:cNvSpPr>
            <a:spLocks noGrp="1"/>
          </p:cNvSpPr>
          <p:nvPr>
            <p:ph idx="1"/>
          </p:nvPr>
        </p:nvSpPr>
        <p:spPr>
          <a:xfrm>
            <a:off x="942974" y="1411312"/>
            <a:ext cx="8135938" cy="4895874"/>
          </a:xfrm>
        </p:spPr>
        <p:txBody>
          <a:bodyPr/>
          <a:lstStyle/>
          <a:p>
            <a:pPr>
              <a:lnSpc>
                <a:spcPct val="150000"/>
              </a:lnSpc>
            </a:pPr>
            <a:r>
              <a:rPr lang="en-GB" altLang="en-US" sz="2400" dirty="0" smtClean="0">
                <a:solidFill>
                  <a:srgbClr val="00B050"/>
                </a:solidFill>
              </a:rPr>
              <a:t>To reflect on our recent Attainment and progress</a:t>
            </a:r>
          </a:p>
          <a:p>
            <a:pPr>
              <a:lnSpc>
                <a:spcPct val="150000"/>
              </a:lnSpc>
            </a:pPr>
            <a:r>
              <a:rPr lang="en-GB" altLang="en-US" sz="2400" dirty="0" smtClean="0">
                <a:solidFill>
                  <a:srgbClr val="00B050"/>
                </a:solidFill>
              </a:rPr>
              <a:t>To </a:t>
            </a:r>
            <a:r>
              <a:rPr lang="en-GB" altLang="en-US" sz="2400" dirty="0">
                <a:solidFill>
                  <a:srgbClr val="00B050"/>
                </a:solidFill>
              </a:rPr>
              <a:t>give an </a:t>
            </a:r>
            <a:r>
              <a:rPr lang="en-GB" altLang="en-US" sz="2400" dirty="0" smtClean="0">
                <a:solidFill>
                  <a:srgbClr val="00B050"/>
                </a:solidFill>
              </a:rPr>
              <a:t>outline </a:t>
            </a:r>
            <a:r>
              <a:rPr lang="en-GB" altLang="en-US" sz="2400" dirty="0">
                <a:solidFill>
                  <a:srgbClr val="00B050"/>
                </a:solidFill>
              </a:rPr>
              <a:t>of </a:t>
            </a:r>
            <a:r>
              <a:rPr lang="en-GB" altLang="en-US" sz="2400" dirty="0" smtClean="0">
                <a:solidFill>
                  <a:srgbClr val="00B050"/>
                </a:solidFill>
              </a:rPr>
              <a:t>Curriculum for Excellence and </a:t>
            </a:r>
            <a:r>
              <a:rPr lang="en-GB" altLang="en-US" sz="2400" dirty="0">
                <a:solidFill>
                  <a:srgbClr val="00B050"/>
                </a:solidFill>
              </a:rPr>
              <a:t>confirm the </a:t>
            </a:r>
            <a:r>
              <a:rPr lang="en-GB" altLang="en-US" sz="2400" dirty="0" smtClean="0">
                <a:solidFill>
                  <a:srgbClr val="00B050"/>
                </a:solidFill>
              </a:rPr>
              <a:t>rationale </a:t>
            </a:r>
            <a:r>
              <a:rPr lang="en-GB" altLang="en-US" sz="2400" dirty="0">
                <a:solidFill>
                  <a:srgbClr val="00B050"/>
                </a:solidFill>
              </a:rPr>
              <a:t>behind </a:t>
            </a:r>
            <a:r>
              <a:rPr lang="en-GB" altLang="en-US" sz="2400" dirty="0" smtClean="0">
                <a:solidFill>
                  <a:srgbClr val="00B050"/>
                </a:solidFill>
              </a:rPr>
              <a:t>our transition within the Senior Phase (S5/S6)</a:t>
            </a:r>
            <a:endParaRPr lang="en-GB" altLang="en-US" sz="2400" dirty="0">
              <a:solidFill>
                <a:srgbClr val="00B050"/>
              </a:solidFill>
            </a:endParaRPr>
          </a:p>
          <a:p>
            <a:pPr>
              <a:lnSpc>
                <a:spcPct val="150000"/>
              </a:lnSpc>
            </a:pPr>
            <a:r>
              <a:rPr lang="en-GB" altLang="en-US" sz="2400" dirty="0">
                <a:solidFill>
                  <a:srgbClr val="00B050"/>
                </a:solidFill>
              </a:rPr>
              <a:t>To give </a:t>
            </a:r>
            <a:r>
              <a:rPr lang="en-GB" altLang="en-US" sz="2400" dirty="0" smtClean="0">
                <a:solidFill>
                  <a:srgbClr val="00B050"/>
                </a:solidFill>
              </a:rPr>
              <a:t>Parents/Carers the opportunity </a:t>
            </a:r>
            <a:r>
              <a:rPr lang="en-GB" altLang="en-US" sz="2400" dirty="0">
                <a:solidFill>
                  <a:srgbClr val="00B050"/>
                </a:solidFill>
              </a:rPr>
              <a:t>to ask </a:t>
            </a:r>
            <a:r>
              <a:rPr lang="en-GB" altLang="en-US" sz="2400" dirty="0" smtClean="0">
                <a:solidFill>
                  <a:srgbClr val="00B050"/>
                </a:solidFill>
              </a:rPr>
              <a:t>any general questions around this transition</a:t>
            </a:r>
            <a:endParaRPr lang="en-GB" altLang="en-US" sz="2400" dirty="0">
              <a:solidFill>
                <a:srgbClr val="00B050"/>
              </a:solidFill>
            </a:endParaRPr>
          </a:p>
          <a:p>
            <a:pPr>
              <a:lnSpc>
                <a:spcPct val="150000"/>
              </a:lnSpc>
            </a:pPr>
            <a:r>
              <a:rPr lang="en-GB" altLang="en-US" sz="2400" dirty="0">
                <a:solidFill>
                  <a:srgbClr val="00B050"/>
                </a:solidFill>
              </a:rPr>
              <a:t>To explore </a:t>
            </a:r>
            <a:r>
              <a:rPr lang="en-GB" altLang="en-US" sz="2400" dirty="0" smtClean="0">
                <a:solidFill>
                  <a:srgbClr val="00B050"/>
                </a:solidFill>
              </a:rPr>
              <a:t>the pathways </a:t>
            </a:r>
            <a:r>
              <a:rPr lang="en-GB" altLang="en-US" sz="2400" dirty="0">
                <a:solidFill>
                  <a:srgbClr val="00B050"/>
                </a:solidFill>
              </a:rPr>
              <a:t>which </a:t>
            </a:r>
            <a:r>
              <a:rPr lang="en-GB" altLang="en-US" sz="2400" dirty="0" smtClean="0">
                <a:solidFill>
                  <a:srgbClr val="00B050"/>
                </a:solidFill>
              </a:rPr>
              <a:t>lead our pupils to secure </a:t>
            </a:r>
            <a:r>
              <a:rPr lang="en-GB" altLang="en-US" sz="2400" dirty="0">
                <a:solidFill>
                  <a:srgbClr val="00B050"/>
                </a:solidFill>
              </a:rPr>
              <a:t>p</a:t>
            </a:r>
            <a:r>
              <a:rPr lang="en-GB" altLang="en-US" sz="2400" dirty="0" smtClean="0">
                <a:solidFill>
                  <a:srgbClr val="00B050"/>
                </a:solidFill>
              </a:rPr>
              <a:t>ositive destinations</a:t>
            </a:r>
            <a:r>
              <a:rPr lang="en-GB" altLang="en-US" sz="2400" dirty="0"/>
              <a:t>			</a:t>
            </a:r>
            <a:endParaRPr lang="en-GB" altLang="en-US" dirty="0" smtClean="0"/>
          </a:p>
        </p:txBody>
      </p:sp>
      <p:pic>
        <p:nvPicPr>
          <p:cNvPr id="4" name="Picture 5" descr="New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8912" y="5805264"/>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809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319" y="3792628"/>
            <a:ext cx="5938926" cy="1402187"/>
          </a:xfrm>
        </p:spPr>
        <p:txBody>
          <a:bodyPr/>
          <a:lstStyle/>
          <a:p>
            <a:pPr algn="ctr"/>
            <a:r>
              <a:rPr lang="en-GB" b="0"/>
              <a:t>“</a:t>
            </a:r>
            <a:r>
              <a:rPr lang="en-GB" b="0">
                <a:latin typeface="Century Gothic"/>
              </a:rPr>
              <a:t>The objective of our School College links programme is to offer a broad range of vocational education opportunities that introduce pupils to industry relevant knowledge whilst developing transferable skills that support transition to the workplace at the level most suited to their individual aspirations.”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430" y="1027520"/>
            <a:ext cx="3924031" cy="2616021"/>
          </a:xfrm>
          <a:prstGeom prst="rect">
            <a:avLst/>
          </a:prstGeom>
        </p:spPr>
      </p:pic>
    </p:spTree>
    <p:extLst>
      <p:ext uri="{BB962C8B-B14F-4D97-AF65-F5344CB8AC3E}">
        <p14:creationId xmlns:p14="http://schemas.microsoft.com/office/powerpoint/2010/main" val="383787462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819" y="956975"/>
            <a:ext cx="8420100" cy="928688"/>
          </a:xfrm>
        </p:spPr>
        <p:txBody>
          <a:bodyPr/>
          <a:lstStyle/>
          <a:p>
            <a:pPr algn="ctr"/>
            <a:r>
              <a:rPr lang="en-GB" b="1">
                <a:latin typeface="Century Gothic" panose="020B0502020202020204" pitchFamily="34" charset="0"/>
              </a:rPr>
              <a:t>School College Links Courses</a:t>
            </a:r>
          </a:p>
        </p:txBody>
      </p:sp>
      <p:sp>
        <p:nvSpPr>
          <p:cNvPr id="3" name="Content Placeholder 2"/>
          <p:cNvSpPr>
            <a:spLocks noGrp="1"/>
          </p:cNvSpPr>
          <p:nvPr>
            <p:ph idx="1"/>
          </p:nvPr>
        </p:nvSpPr>
        <p:spPr>
          <a:xfrm>
            <a:off x="1222772" y="1885663"/>
            <a:ext cx="7646194" cy="3343275"/>
          </a:xfrm>
        </p:spPr>
        <p:txBody>
          <a:bodyPr/>
          <a:lstStyle/>
          <a:p>
            <a:r>
              <a:rPr lang="en-GB" sz="1950">
                <a:solidFill>
                  <a:srgbClr val="7030A0"/>
                </a:solidFill>
                <a:latin typeface="Century Gothic" panose="020B0502020202020204" pitchFamily="34" charset="0"/>
                <a:ea typeface="ＭＳ Ｐゴシック" charset="-128"/>
                <a:cs typeface="ＭＳ Ｐゴシック" charset="-128"/>
              </a:rPr>
              <a:t>Study at School and College</a:t>
            </a:r>
          </a:p>
          <a:p>
            <a:pPr marL="0" indent="0">
              <a:buNone/>
            </a:pPr>
            <a:endParaRPr lang="en-GB" sz="1950">
              <a:solidFill>
                <a:srgbClr val="7030A0"/>
              </a:solidFill>
              <a:latin typeface="Century Gothic" panose="020B0502020202020204" pitchFamily="34" charset="0"/>
              <a:ea typeface="ＭＳ Ｐゴシック" charset="-128"/>
              <a:cs typeface="ＭＳ Ｐゴシック" charset="-128"/>
            </a:endParaRPr>
          </a:p>
          <a:p>
            <a:r>
              <a:rPr lang="en-GB" sz="1950">
                <a:solidFill>
                  <a:srgbClr val="7030A0"/>
                </a:solidFill>
                <a:latin typeface="Century Gothic" panose="020B0502020202020204" pitchFamily="34" charset="0"/>
                <a:ea typeface="ＭＳ Ｐゴシック" charset="-128"/>
                <a:cs typeface="ＭＳ Ｐゴシック" charset="-128"/>
              </a:rPr>
              <a:t>Develop resilience and confidence</a:t>
            </a:r>
          </a:p>
          <a:p>
            <a:pPr marL="0" indent="0">
              <a:buNone/>
            </a:pPr>
            <a:endParaRPr lang="en-GB" sz="1950">
              <a:solidFill>
                <a:srgbClr val="7030A0"/>
              </a:solidFill>
              <a:latin typeface="Century Gothic" panose="020B0502020202020204" pitchFamily="34" charset="0"/>
              <a:ea typeface="ＭＳ Ｐゴシック" charset="-128"/>
              <a:cs typeface="ＭＳ Ｐゴシック" charset="-128"/>
            </a:endParaRPr>
          </a:p>
          <a:p>
            <a:r>
              <a:rPr lang="en-GB" sz="1950">
                <a:solidFill>
                  <a:srgbClr val="7030A0"/>
                </a:solidFill>
                <a:latin typeface="Century Gothic" panose="020B0502020202020204" pitchFamily="34" charset="0"/>
                <a:ea typeface="ＭＳ Ｐゴシック" charset="-128"/>
                <a:cs typeface="ＭＳ Ｐゴシック" charset="-128"/>
              </a:rPr>
              <a:t>Enhance personal statement or CV</a:t>
            </a:r>
          </a:p>
          <a:p>
            <a:pPr marL="0" indent="0">
              <a:buNone/>
            </a:pPr>
            <a:endParaRPr lang="en-GB" sz="1950">
              <a:solidFill>
                <a:srgbClr val="7030A0"/>
              </a:solidFill>
              <a:latin typeface="Century Gothic" panose="020B0502020202020204" pitchFamily="34" charset="0"/>
              <a:ea typeface="ＭＳ Ｐゴシック" charset="-128"/>
              <a:cs typeface="ＭＳ Ｐゴシック" charset="-128"/>
            </a:endParaRPr>
          </a:p>
          <a:p>
            <a:r>
              <a:rPr lang="en-GB" sz="1950">
                <a:solidFill>
                  <a:srgbClr val="7030A0"/>
                </a:solidFill>
                <a:latin typeface="Century Gothic" panose="020B0502020202020204" pitchFamily="34" charset="0"/>
                <a:ea typeface="ＭＳ Ｐゴシック" charset="-128"/>
                <a:cs typeface="ＭＳ Ｐゴシック" charset="-128"/>
              </a:rPr>
              <a:t>Develop skills and knowledge for employment</a:t>
            </a:r>
          </a:p>
        </p:txBody>
      </p:sp>
    </p:spTree>
    <p:extLst>
      <p:ext uri="{BB962C8B-B14F-4D97-AF65-F5344CB8AC3E}">
        <p14:creationId xmlns:p14="http://schemas.microsoft.com/office/powerpoint/2010/main" val="896857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463" y="833896"/>
            <a:ext cx="6315075" cy="928688"/>
          </a:xfrm>
        </p:spPr>
        <p:txBody>
          <a:bodyPr/>
          <a:lstStyle/>
          <a:p>
            <a:pPr algn="ctr"/>
            <a:r>
              <a:rPr lang="en-GB" b="1">
                <a:latin typeface="Century Gothic" panose="020B0502020202020204" pitchFamily="34" charset="0"/>
              </a:rPr>
              <a:t>School College Links </a:t>
            </a:r>
          </a:p>
        </p:txBody>
      </p:sp>
      <p:sp>
        <p:nvSpPr>
          <p:cNvPr id="3" name="Content Placeholder 2"/>
          <p:cNvSpPr>
            <a:spLocks noGrp="1"/>
          </p:cNvSpPr>
          <p:nvPr>
            <p:ph idx="1"/>
          </p:nvPr>
        </p:nvSpPr>
        <p:spPr>
          <a:xfrm>
            <a:off x="1143170" y="1754538"/>
            <a:ext cx="7619660" cy="3365439"/>
          </a:xfrm>
        </p:spPr>
        <p:txBody>
          <a:bodyPr/>
          <a:lstStyle/>
          <a:p>
            <a:r>
              <a:rPr lang="en-GB" sz="1950">
                <a:solidFill>
                  <a:srgbClr val="7030A0"/>
                </a:solidFill>
                <a:latin typeface="Century Gothic" panose="020B0502020202020204" pitchFamily="34" charset="0"/>
                <a:ea typeface="ＭＳ Ｐゴシック" charset="-128"/>
                <a:cs typeface="ＭＳ Ｐゴシック" charset="-128"/>
              </a:rPr>
              <a:t>When being taught by a College lecturer young people will be treated like a College student.</a:t>
            </a:r>
          </a:p>
          <a:p>
            <a:r>
              <a:rPr lang="en-GB" sz="1950">
                <a:solidFill>
                  <a:srgbClr val="7030A0"/>
                </a:solidFill>
                <a:latin typeface="Century Gothic" panose="020B0502020202020204" pitchFamily="34" charset="0"/>
                <a:ea typeface="ＭＳ Ｐゴシック" charset="-128"/>
                <a:cs typeface="ＭＳ Ｐゴシック" charset="-128"/>
              </a:rPr>
              <a:t>College is an adult learning environment and we expect the same adult behaviour of school pupils as we do of our full time students.</a:t>
            </a:r>
          </a:p>
          <a:p>
            <a:r>
              <a:rPr lang="en-GB" sz="1950">
                <a:solidFill>
                  <a:srgbClr val="7030A0"/>
                </a:solidFill>
                <a:latin typeface="Century Gothic" panose="020B0502020202020204" pitchFamily="34" charset="0"/>
                <a:ea typeface="ＭＳ Ｐゴシック" charset="-128"/>
                <a:cs typeface="ＭＳ Ｐゴシック" charset="-128"/>
              </a:rPr>
              <a:t>College courses can mean missing some school classes – so additional commitment to catching up on missed work is essential</a:t>
            </a:r>
          </a:p>
          <a:p>
            <a:r>
              <a:rPr lang="en-GB" sz="1950">
                <a:solidFill>
                  <a:srgbClr val="7030A0"/>
                </a:solidFill>
                <a:latin typeface="Century Gothic" panose="020B0502020202020204" pitchFamily="34" charset="0"/>
                <a:ea typeface="ＭＳ Ｐゴシック" charset="-128"/>
                <a:cs typeface="ＭＳ Ｐゴシック" charset="-128"/>
              </a:rPr>
              <a:t>When attending a College course we expect pupils to behave as though they are arriving at work – on time and well prepared</a:t>
            </a:r>
          </a:p>
        </p:txBody>
      </p:sp>
    </p:spTree>
    <p:extLst>
      <p:ext uri="{BB962C8B-B14F-4D97-AF65-F5344CB8AC3E}">
        <p14:creationId xmlns:p14="http://schemas.microsoft.com/office/powerpoint/2010/main" val="213250937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463" y="833896"/>
            <a:ext cx="6315075" cy="928688"/>
          </a:xfrm>
        </p:spPr>
        <p:txBody>
          <a:bodyPr/>
          <a:lstStyle/>
          <a:p>
            <a:pPr algn="ctr"/>
            <a:r>
              <a:rPr lang="en-GB" b="1">
                <a:latin typeface="Century Gothic" panose="020B0502020202020204" pitchFamily="34" charset="0"/>
              </a:rPr>
              <a:t>School College Links Courses</a:t>
            </a:r>
          </a:p>
        </p:txBody>
      </p:sp>
      <p:sp>
        <p:nvSpPr>
          <p:cNvPr id="3" name="Content Placeholder 2"/>
          <p:cNvSpPr>
            <a:spLocks noGrp="1"/>
          </p:cNvSpPr>
          <p:nvPr>
            <p:ph idx="1"/>
          </p:nvPr>
        </p:nvSpPr>
        <p:spPr>
          <a:xfrm>
            <a:off x="1255940" y="1762584"/>
            <a:ext cx="7394121" cy="3466354"/>
          </a:xfrm>
        </p:spPr>
        <p:txBody>
          <a:bodyPr/>
          <a:lstStyle/>
          <a:p>
            <a:r>
              <a:rPr lang="en-GB" sz="1950">
                <a:ea typeface="ＭＳ Ｐゴシック" charset="-128"/>
                <a:cs typeface="ＭＳ Ｐゴシック" charset="-128"/>
              </a:rPr>
              <a:t> </a:t>
            </a:r>
            <a:r>
              <a:rPr lang="en-GB" sz="1950">
                <a:solidFill>
                  <a:srgbClr val="7030A0"/>
                </a:solidFill>
                <a:latin typeface="Century Gothic" panose="020B0502020202020204" pitchFamily="34" charset="0"/>
                <a:ea typeface="ＭＳ Ｐゴシック" charset="-128"/>
                <a:cs typeface="ＭＳ Ｐゴシック" charset="-128"/>
              </a:rPr>
              <a:t>College staff will report on pupil attendance, behaviour and progress to school</a:t>
            </a:r>
          </a:p>
          <a:p>
            <a:r>
              <a:rPr lang="en-GB" sz="1950">
                <a:solidFill>
                  <a:srgbClr val="7030A0"/>
                </a:solidFill>
                <a:latin typeface="Century Gothic" panose="020B0502020202020204" pitchFamily="34" charset="0"/>
                <a:ea typeface="ＭＳ Ｐゴシック" charset="-128"/>
                <a:cs typeface="ＭＳ Ｐゴシック" charset="-128"/>
              </a:rPr>
              <a:t>A written progress report for school and parents will be prepared twice a year</a:t>
            </a:r>
          </a:p>
          <a:p>
            <a:r>
              <a:rPr lang="en-GB" sz="1950">
                <a:solidFill>
                  <a:srgbClr val="7030A0"/>
                </a:solidFill>
                <a:latin typeface="Century Gothic" panose="020B0502020202020204" pitchFamily="34" charset="0"/>
                <a:ea typeface="ＭＳ Ｐゴシック" charset="-128"/>
                <a:cs typeface="ＭＳ Ｐゴシック" charset="-128"/>
              </a:rPr>
              <a:t>Courses are certificated and support progression to further study, modern apprenticeships, training or employment.</a:t>
            </a:r>
          </a:p>
          <a:p>
            <a:r>
              <a:rPr lang="en-US" sz="1950">
                <a:solidFill>
                  <a:srgbClr val="7030A0"/>
                </a:solidFill>
                <a:latin typeface="Century Gothic" panose="020B0502020202020204" pitchFamily="34" charset="0"/>
              </a:rPr>
              <a:t>Courses support pupils in developing key skills identified by employers as essential for entering the workplace</a:t>
            </a:r>
          </a:p>
        </p:txBody>
      </p:sp>
    </p:spTree>
    <p:extLst>
      <p:ext uri="{BB962C8B-B14F-4D97-AF65-F5344CB8AC3E}">
        <p14:creationId xmlns:p14="http://schemas.microsoft.com/office/powerpoint/2010/main" val="99162181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463" y="833896"/>
            <a:ext cx="6315075" cy="928688"/>
          </a:xfrm>
        </p:spPr>
        <p:txBody>
          <a:bodyPr/>
          <a:lstStyle/>
          <a:p>
            <a:pPr algn="ctr"/>
            <a:r>
              <a:rPr lang="en-GB" b="1">
                <a:latin typeface="Century Gothic" panose="020B0502020202020204" pitchFamily="34" charset="0"/>
              </a:rPr>
              <a:t>Subject Areas include:</a:t>
            </a:r>
          </a:p>
        </p:txBody>
      </p:sp>
      <p:sp>
        <p:nvSpPr>
          <p:cNvPr id="3" name="Content Placeholder 2"/>
          <p:cNvSpPr>
            <a:spLocks noGrp="1"/>
          </p:cNvSpPr>
          <p:nvPr>
            <p:ph idx="1"/>
          </p:nvPr>
        </p:nvSpPr>
        <p:spPr>
          <a:xfrm>
            <a:off x="1255940" y="1762584"/>
            <a:ext cx="7394121" cy="3466354"/>
          </a:xfrm>
        </p:spPr>
        <p:txBody>
          <a:bodyPr numCol="2"/>
          <a:lstStyle/>
          <a:p>
            <a:r>
              <a:rPr lang="en-US" sz="1950">
                <a:solidFill>
                  <a:srgbClr val="7030A0"/>
                </a:solidFill>
                <a:latin typeface="Century Gothic" panose="020B0502020202020204" pitchFamily="34" charset="0"/>
              </a:rPr>
              <a:t>Digital Media</a:t>
            </a:r>
          </a:p>
          <a:p>
            <a:r>
              <a:rPr lang="en-US" sz="1950">
                <a:solidFill>
                  <a:srgbClr val="7030A0"/>
                </a:solidFill>
                <a:latin typeface="Century Gothic" panose="020B0502020202020204" pitchFamily="34" charset="0"/>
              </a:rPr>
              <a:t>Civil Engineering</a:t>
            </a:r>
          </a:p>
          <a:p>
            <a:r>
              <a:rPr lang="en-US" sz="1950">
                <a:solidFill>
                  <a:srgbClr val="7030A0"/>
                </a:solidFill>
                <a:latin typeface="Century Gothic" panose="020B0502020202020204" pitchFamily="34" charset="0"/>
              </a:rPr>
              <a:t>Construction</a:t>
            </a:r>
          </a:p>
          <a:p>
            <a:r>
              <a:rPr lang="en-US" sz="1950">
                <a:solidFill>
                  <a:srgbClr val="7030A0"/>
                </a:solidFill>
                <a:latin typeface="Century Gothic" panose="020B0502020202020204" pitchFamily="34" charset="0"/>
              </a:rPr>
              <a:t>Automotive</a:t>
            </a:r>
          </a:p>
          <a:p>
            <a:r>
              <a:rPr lang="en-US" sz="1950">
                <a:solidFill>
                  <a:srgbClr val="7030A0"/>
                </a:solidFill>
                <a:latin typeface="Century Gothic" panose="020B0502020202020204" pitchFamily="34" charset="0"/>
              </a:rPr>
              <a:t>Early Education and Childcare</a:t>
            </a:r>
          </a:p>
          <a:p>
            <a:r>
              <a:rPr lang="en-US" sz="1950">
                <a:solidFill>
                  <a:srgbClr val="7030A0"/>
                </a:solidFill>
                <a:latin typeface="Century Gothic" panose="020B0502020202020204" pitchFamily="34" charset="0"/>
              </a:rPr>
              <a:t>Health Sector</a:t>
            </a:r>
          </a:p>
          <a:p>
            <a:r>
              <a:rPr lang="en-US" sz="1950">
                <a:solidFill>
                  <a:srgbClr val="7030A0"/>
                </a:solidFill>
                <a:latin typeface="Century Gothic" panose="020B0502020202020204" pitchFamily="34" charset="0"/>
              </a:rPr>
              <a:t>Computing</a:t>
            </a:r>
          </a:p>
          <a:p>
            <a:r>
              <a:rPr lang="en-US" sz="1950">
                <a:solidFill>
                  <a:srgbClr val="7030A0"/>
                </a:solidFill>
                <a:latin typeface="Century Gothic" panose="020B0502020202020204" pitchFamily="34" charset="0"/>
              </a:rPr>
              <a:t>Sport</a:t>
            </a:r>
          </a:p>
          <a:p>
            <a:r>
              <a:rPr lang="en-US" sz="1950">
                <a:solidFill>
                  <a:srgbClr val="7030A0"/>
                </a:solidFill>
                <a:latin typeface="Century Gothic" panose="020B0502020202020204" pitchFamily="34" charset="0"/>
              </a:rPr>
              <a:t>Hospitality</a:t>
            </a:r>
          </a:p>
          <a:p>
            <a:r>
              <a:rPr lang="en-US" sz="1950">
                <a:solidFill>
                  <a:srgbClr val="7030A0"/>
                </a:solidFill>
                <a:latin typeface="Century Gothic"/>
              </a:rPr>
              <a:t>Photography</a:t>
            </a:r>
          </a:p>
          <a:p>
            <a:r>
              <a:rPr lang="en-US" sz="1950">
                <a:solidFill>
                  <a:srgbClr val="7030A0"/>
                </a:solidFill>
                <a:latin typeface="Century Gothic" panose="020B0502020202020204" pitchFamily="34" charset="0"/>
              </a:rPr>
              <a:t>Travel and Tourism</a:t>
            </a:r>
          </a:p>
          <a:p>
            <a:r>
              <a:rPr lang="en-US" sz="1950">
                <a:solidFill>
                  <a:srgbClr val="7030A0"/>
                </a:solidFill>
                <a:latin typeface="Century Gothic"/>
              </a:rPr>
              <a:t>Politics</a:t>
            </a:r>
            <a:endParaRPr lang="en-US" sz="1950">
              <a:solidFill>
                <a:srgbClr val="7030A0"/>
              </a:solidFill>
              <a:latin typeface="Century Gothic" panose="020B0502020202020204" pitchFamily="34" charset="0"/>
            </a:endParaRPr>
          </a:p>
          <a:p>
            <a:r>
              <a:rPr lang="en-US" sz="1950">
                <a:solidFill>
                  <a:srgbClr val="7030A0"/>
                </a:solidFill>
                <a:latin typeface="Century Gothic" panose="020B0502020202020204" pitchFamily="34" charset="0"/>
              </a:rPr>
              <a:t>Psychology</a:t>
            </a:r>
          </a:p>
          <a:p>
            <a:r>
              <a:rPr lang="en-US" sz="1950">
                <a:solidFill>
                  <a:srgbClr val="7030A0"/>
                </a:solidFill>
                <a:latin typeface="Century Gothic" panose="020B0502020202020204" pitchFamily="34" charset="0"/>
              </a:rPr>
              <a:t>Engineering</a:t>
            </a:r>
          </a:p>
          <a:p>
            <a:r>
              <a:rPr lang="en-US" sz="1950">
                <a:solidFill>
                  <a:srgbClr val="7030A0"/>
                </a:solidFill>
                <a:latin typeface="Century Gothic" panose="020B0502020202020204" pitchFamily="34" charset="0"/>
              </a:rPr>
              <a:t>Accountancy</a:t>
            </a:r>
          </a:p>
          <a:p>
            <a:r>
              <a:rPr lang="en-US" sz="1950">
                <a:solidFill>
                  <a:srgbClr val="7030A0"/>
                </a:solidFill>
                <a:latin typeface="Century Gothic" panose="020B0502020202020204" pitchFamily="34" charset="0"/>
              </a:rPr>
              <a:t>Laboratory Science</a:t>
            </a:r>
          </a:p>
          <a:p>
            <a:r>
              <a:rPr lang="en-US" sz="1950">
                <a:solidFill>
                  <a:srgbClr val="7030A0"/>
                </a:solidFill>
                <a:latin typeface="Century Gothic" panose="020B0502020202020204" pitchFamily="34" charset="0"/>
              </a:rPr>
              <a:t>Beauty Therapy</a:t>
            </a:r>
          </a:p>
          <a:p>
            <a:r>
              <a:rPr lang="en-US" sz="1950">
                <a:solidFill>
                  <a:srgbClr val="7030A0"/>
                </a:solidFill>
                <a:latin typeface="Century Gothic" panose="020B0502020202020204" pitchFamily="34" charset="0"/>
              </a:rPr>
              <a:t>Maritime</a:t>
            </a:r>
          </a:p>
          <a:p>
            <a:r>
              <a:rPr lang="en-US" sz="1950">
                <a:solidFill>
                  <a:srgbClr val="7030A0"/>
                </a:solidFill>
                <a:latin typeface="Century Gothic"/>
              </a:rPr>
              <a:t>Technical Theatre</a:t>
            </a:r>
            <a:endParaRPr lang="en-US" sz="1950">
              <a:solidFill>
                <a:srgbClr val="7030A0"/>
              </a:solidFill>
              <a:latin typeface="Century Gothic" panose="020B0502020202020204" pitchFamily="34" charset="0"/>
            </a:endParaRPr>
          </a:p>
        </p:txBody>
      </p:sp>
    </p:spTree>
    <p:extLst>
      <p:ext uri="{BB962C8B-B14F-4D97-AF65-F5344CB8AC3E}">
        <p14:creationId xmlns:p14="http://schemas.microsoft.com/office/powerpoint/2010/main" val="401217287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463" y="833896"/>
            <a:ext cx="6315075" cy="928688"/>
          </a:xfrm>
        </p:spPr>
        <p:txBody>
          <a:bodyPr/>
          <a:lstStyle/>
          <a:p>
            <a:pPr algn="ctr"/>
            <a:r>
              <a:rPr lang="en-GB" b="1">
                <a:latin typeface="Century Gothic" panose="020B0502020202020204" pitchFamily="34" charset="0"/>
              </a:rPr>
              <a:t>Qualifications include:</a:t>
            </a:r>
          </a:p>
        </p:txBody>
      </p:sp>
      <p:sp>
        <p:nvSpPr>
          <p:cNvPr id="3" name="Content Placeholder 2"/>
          <p:cNvSpPr>
            <a:spLocks noGrp="1"/>
          </p:cNvSpPr>
          <p:nvPr>
            <p:ph idx="1"/>
          </p:nvPr>
        </p:nvSpPr>
        <p:spPr>
          <a:xfrm>
            <a:off x="1255940" y="1762584"/>
            <a:ext cx="7394121" cy="3466354"/>
          </a:xfrm>
        </p:spPr>
        <p:txBody>
          <a:bodyPr numCol="1"/>
          <a:lstStyle/>
          <a:p>
            <a:r>
              <a:rPr lang="en-US" sz="1950">
                <a:solidFill>
                  <a:srgbClr val="7030A0"/>
                </a:solidFill>
                <a:latin typeface="Century Gothic" panose="020B0502020202020204" pitchFamily="34" charset="0"/>
              </a:rPr>
              <a:t>SQA N5’s and </a:t>
            </a:r>
            <a:r>
              <a:rPr lang="en-US" sz="1950" err="1">
                <a:solidFill>
                  <a:srgbClr val="7030A0"/>
                </a:solidFill>
                <a:latin typeface="Century Gothic" panose="020B0502020202020204" pitchFamily="34" charset="0"/>
              </a:rPr>
              <a:t>Highers</a:t>
            </a:r>
            <a:endParaRPr lang="en-US" sz="1950">
              <a:solidFill>
                <a:srgbClr val="7030A0"/>
              </a:solidFill>
              <a:latin typeface="Century Gothic" panose="020B0502020202020204" pitchFamily="34" charset="0"/>
            </a:endParaRPr>
          </a:p>
          <a:p>
            <a:r>
              <a:rPr lang="en-US" sz="1950">
                <a:solidFill>
                  <a:srgbClr val="7030A0"/>
                </a:solidFill>
                <a:latin typeface="Century Gothic" panose="020B0502020202020204" pitchFamily="34" charset="0"/>
              </a:rPr>
              <a:t>Skills for Work at N4 and N5</a:t>
            </a:r>
          </a:p>
          <a:p>
            <a:r>
              <a:rPr lang="en-US" sz="1950">
                <a:solidFill>
                  <a:srgbClr val="7030A0"/>
                </a:solidFill>
                <a:latin typeface="Century Gothic" panose="020B0502020202020204" pitchFamily="34" charset="0"/>
              </a:rPr>
              <a:t>City and Guilds Awards</a:t>
            </a:r>
          </a:p>
          <a:p>
            <a:r>
              <a:rPr lang="en-US" sz="1950">
                <a:solidFill>
                  <a:srgbClr val="7030A0"/>
                </a:solidFill>
                <a:latin typeface="Century Gothic" panose="020B0502020202020204" pitchFamily="34" charset="0"/>
              </a:rPr>
              <a:t>National Progression Awards</a:t>
            </a:r>
          </a:p>
          <a:p>
            <a:r>
              <a:rPr lang="en-US" sz="1950">
                <a:solidFill>
                  <a:srgbClr val="7030A0"/>
                </a:solidFill>
                <a:latin typeface="Century Gothic" panose="020B0502020202020204" pitchFamily="34" charset="0"/>
              </a:rPr>
              <a:t>Foundation Apprenticeships</a:t>
            </a:r>
          </a:p>
          <a:p>
            <a:r>
              <a:rPr lang="en-US" sz="1950">
                <a:solidFill>
                  <a:srgbClr val="7030A0"/>
                </a:solidFill>
                <a:latin typeface="Century Gothic" panose="020B0502020202020204" pitchFamily="34" charset="0"/>
              </a:rPr>
              <a:t>Professional Development Awards</a:t>
            </a:r>
          </a:p>
          <a:p>
            <a:r>
              <a:rPr lang="en-US" sz="1950">
                <a:solidFill>
                  <a:srgbClr val="7030A0"/>
                </a:solidFill>
                <a:latin typeface="Century Gothic" panose="020B0502020202020204" pitchFamily="34" charset="0"/>
              </a:rPr>
              <a:t>College Certificates</a:t>
            </a:r>
          </a:p>
        </p:txBody>
      </p:sp>
    </p:spTree>
    <p:extLst>
      <p:ext uri="{BB962C8B-B14F-4D97-AF65-F5344CB8AC3E}">
        <p14:creationId xmlns:p14="http://schemas.microsoft.com/office/powerpoint/2010/main" val="72120904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a:t>What is a Foundation Apprenticeship?</a:t>
            </a:r>
            <a:endParaRPr lang="en-US"/>
          </a:p>
        </p:txBody>
      </p:sp>
      <p:sp>
        <p:nvSpPr>
          <p:cNvPr id="3" name="Content Placeholder 2"/>
          <p:cNvSpPr>
            <a:spLocks noGrp="1"/>
          </p:cNvSpPr>
          <p:nvPr>
            <p:ph idx="1"/>
          </p:nvPr>
        </p:nvSpPr>
        <p:spPr/>
        <p:txBody>
          <a:bodyPr/>
          <a:lstStyle/>
          <a:p>
            <a:r>
              <a:rPr lang="en-GB" sz="1625">
                <a:solidFill>
                  <a:srgbClr val="7030A0"/>
                </a:solidFill>
                <a:latin typeface="Century Gothic"/>
              </a:rPr>
              <a:t>Foundation apprenticeships are delivered whilst pupils are still at school</a:t>
            </a:r>
          </a:p>
          <a:p>
            <a:r>
              <a:rPr lang="en-GB" sz="1625">
                <a:solidFill>
                  <a:srgbClr val="7030A0"/>
                </a:solidFill>
                <a:latin typeface="Century Gothic"/>
              </a:rPr>
              <a:t>Qualification obtained through a blend of learning with a training provider, work based learning and work experience</a:t>
            </a:r>
          </a:p>
          <a:p>
            <a:r>
              <a:rPr lang="en-GB" sz="1625">
                <a:solidFill>
                  <a:srgbClr val="7030A0"/>
                </a:solidFill>
                <a:latin typeface="Century Gothic" panose="020B0502020202020204" pitchFamily="34" charset="0"/>
              </a:rPr>
              <a:t>Taken as one of S5 subjects and achieved over two years – Equivalent to a Higher.</a:t>
            </a:r>
          </a:p>
          <a:p>
            <a:r>
              <a:rPr lang="en-GB" sz="1625">
                <a:solidFill>
                  <a:srgbClr val="7030A0"/>
                </a:solidFill>
                <a:latin typeface="Century Gothic"/>
              </a:rPr>
              <a:t>1</a:t>
            </a:r>
            <a:r>
              <a:rPr lang="en-GB" sz="1625" baseline="30000">
                <a:solidFill>
                  <a:srgbClr val="7030A0"/>
                </a:solidFill>
                <a:latin typeface="Century Gothic"/>
              </a:rPr>
              <a:t>st</a:t>
            </a:r>
            <a:r>
              <a:rPr lang="en-GB" sz="1625">
                <a:solidFill>
                  <a:srgbClr val="7030A0"/>
                </a:solidFill>
                <a:latin typeface="Century Gothic"/>
              </a:rPr>
              <a:t> year one day per week or two half days spent in college (can be delivered in schools)</a:t>
            </a:r>
          </a:p>
          <a:p>
            <a:r>
              <a:rPr lang="en-GB" sz="1625">
                <a:solidFill>
                  <a:srgbClr val="7030A0"/>
                </a:solidFill>
                <a:latin typeface="Century Gothic" panose="020B0502020202020204" pitchFamily="34" charset="0"/>
              </a:rPr>
              <a:t>2</a:t>
            </a:r>
            <a:r>
              <a:rPr lang="en-GB" sz="1625" baseline="30000">
                <a:solidFill>
                  <a:srgbClr val="7030A0"/>
                </a:solidFill>
                <a:latin typeface="Century Gothic" panose="020B0502020202020204" pitchFamily="34" charset="0"/>
              </a:rPr>
              <a:t>nd</a:t>
            </a:r>
            <a:r>
              <a:rPr lang="en-GB" sz="1625">
                <a:solidFill>
                  <a:srgbClr val="7030A0"/>
                </a:solidFill>
                <a:latin typeface="Century Gothic" panose="020B0502020202020204" pitchFamily="34" charset="0"/>
              </a:rPr>
              <a:t> year one day per week in work placement to complete SVQ vocational units</a:t>
            </a:r>
          </a:p>
          <a:p>
            <a:r>
              <a:rPr lang="en-GB" sz="1625">
                <a:solidFill>
                  <a:srgbClr val="7030A0"/>
                </a:solidFill>
                <a:latin typeface="Century Gothic"/>
              </a:rPr>
              <a:t>Some Frameworks are available in shorter delivery models but this would involve equivalent of 2 days per week out of school</a:t>
            </a:r>
          </a:p>
          <a:p>
            <a:pPr marL="0" indent="0">
              <a:buNone/>
            </a:pPr>
            <a:endParaRPr lang="en-GB">
              <a:latin typeface="Century Gothic" panose="020B0502020202020204" pitchFamily="34" charset="0"/>
            </a:endParaRPr>
          </a:p>
        </p:txBody>
      </p:sp>
    </p:spTree>
    <p:extLst>
      <p:ext uri="{BB962C8B-B14F-4D97-AF65-F5344CB8AC3E}">
        <p14:creationId xmlns:p14="http://schemas.microsoft.com/office/powerpoint/2010/main" val="35518126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462" y="833896"/>
            <a:ext cx="6315075" cy="928688"/>
          </a:xfrm>
        </p:spPr>
        <p:txBody>
          <a:bodyPr/>
          <a:lstStyle/>
          <a:p>
            <a:pPr algn="ctr"/>
            <a:r>
              <a:rPr lang="en-GB" b="1">
                <a:latin typeface="Century Gothic" panose="020B0502020202020204" pitchFamily="34" charset="0"/>
              </a:rPr>
              <a:t>Benefits of a Foundation Apprenticeship</a:t>
            </a:r>
          </a:p>
        </p:txBody>
      </p:sp>
      <p:sp>
        <p:nvSpPr>
          <p:cNvPr id="3" name="Content Placeholder 2"/>
          <p:cNvSpPr>
            <a:spLocks noGrp="1"/>
          </p:cNvSpPr>
          <p:nvPr>
            <p:ph idx="1"/>
          </p:nvPr>
        </p:nvSpPr>
        <p:spPr>
          <a:xfrm>
            <a:off x="1305076" y="2244125"/>
            <a:ext cx="7344985" cy="2984813"/>
          </a:xfrm>
        </p:spPr>
        <p:txBody>
          <a:bodyPr/>
          <a:lstStyle/>
          <a:p>
            <a:r>
              <a:rPr lang="en-US" sz="1950">
                <a:solidFill>
                  <a:srgbClr val="7030A0"/>
                </a:solidFill>
                <a:latin typeface="Century Gothic" panose="020B0502020202020204" pitchFamily="34" charset="0"/>
                <a:ea typeface="ＭＳ Ｐゴシック" charset="-128"/>
                <a:cs typeface="ＭＳ Ｐゴシック" charset="-128"/>
              </a:rPr>
              <a:t>Stand out from the crowd</a:t>
            </a:r>
          </a:p>
          <a:p>
            <a:r>
              <a:rPr lang="en-US" sz="1950">
                <a:solidFill>
                  <a:srgbClr val="7030A0"/>
                </a:solidFill>
                <a:latin typeface="Century Gothic" panose="020B0502020202020204" pitchFamily="34" charset="0"/>
                <a:ea typeface="ＭＳ Ｐゴシック" charset="-128"/>
                <a:cs typeface="ＭＳ Ｐゴシック" charset="-128"/>
              </a:rPr>
              <a:t>Get a head start in a Modern Apprenticeship</a:t>
            </a:r>
          </a:p>
          <a:p>
            <a:r>
              <a:rPr lang="en-US" sz="1950">
                <a:solidFill>
                  <a:srgbClr val="7030A0"/>
                </a:solidFill>
                <a:latin typeface="Century Gothic" panose="020B0502020202020204" pitchFamily="34" charset="0"/>
                <a:ea typeface="ＭＳ Ｐゴシック" charset="-128"/>
                <a:cs typeface="ＭＳ Ｐゴシック" charset="-128"/>
              </a:rPr>
              <a:t>Employees are more productive quicker</a:t>
            </a:r>
          </a:p>
          <a:p>
            <a:r>
              <a:rPr lang="en-US" sz="1950">
                <a:solidFill>
                  <a:srgbClr val="7030A0"/>
                </a:solidFill>
                <a:latin typeface="Century Gothic" panose="020B0502020202020204" pitchFamily="34" charset="0"/>
                <a:ea typeface="ＭＳ Ｐゴシック" charset="-128"/>
                <a:cs typeface="ＭＳ Ｐゴシック" charset="-128"/>
              </a:rPr>
              <a:t>Pupils gain industry relevant qualifications that support progression to work, College or University</a:t>
            </a:r>
          </a:p>
          <a:p>
            <a:r>
              <a:rPr lang="en-US" sz="1950">
                <a:solidFill>
                  <a:srgbClr val="7030A0"/>
                </a:solidFill>
                <a:latin typeface="Century Gothic" panose="020B0502020202020204" pitchFamily="34" charset="0"/>
                <a:ea typeface="ＭＳ Ｐゴシック" charset="-128"/>
                <a:cs typeface="ＭＳ Ｐゴシック" charset="-128"/>
              </a:rPr>
              <a:t>Early skills development gives pupils a step up on the career ladder</a:t>
            </a:r>
          </a:p>
        </p:txBody>
      </p:sp>
    </p:spTree>
    <p:extLst>
      <p:ext uri="{BB962C8B-B14F-4D97-AF65-F5344CB8AC3E}">
        <p14:creationId xmlns:p14="http://schemas.microsoft.com/office/powerpoint/2010/main" val="405469035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a:latin typeface="Century Gothic"/>
              </a:rPr>
              <a:t>Foundation Apprenticeship Frameworks</a:t>
            </a:r>
            <a:endParaRPr lang="en-US" b="1">
              <a:latin typeface="Century Gothic"/>
            </a:endParaRPr>
          </a:p>
        </p:txBody>
      </p:sp>
      <p:sp>
        <p:nvSpPr>
          <p:cNvPr id="3" name="Content Placeholder 2"/>
          <p:cNvSpPr>
            <a:spLocks noGrp="1"/>
          </p:cNvSpPr>
          <p:nvPr>
            <p:ph sz="half" idx="1"/>
          </p:nvPr>
        </p:nvSpPr>
        <p:spPr/>
        <p:txBody>
          <a:bodyPr/>
          <a:lstStyle/>
          <a:p>
            <a:r>
              <a:rPr lang="en-GB" sz="1950">
                <a:solidFill>
                  <a:srgbClr val="7030A0"/>
                </a:solidFill>
                <a:latin typeface="Century Gothic" panose="020B0502020202020204" pitchFamily="34" charset="0"/>
              </a:rPr>
              <a:t>Engineering</a:t>
            </a:r>
          </a:p>
          <a:p>
            <a:r>
              <a:rPr lang="en-GB" sz="1950">
                <a:solidFill>
                  <a:srgbClr val="7030A0"/>
                </a:solidFill>
                <a:latin typeface="Century Gothic" panose="020B0502020202020204" pitchFamily="34" charset="0"/>
              </a:rPr>
              <a:t>Civil Engineering</a:t>
            </a:r>
          </a:p>
          <a:p>
            <a:r>
              <a:rPr lang="en-GB" sz="1950">
                <a:solidFill>
                  <a:srgbClr val="7030A0"/>
                </a:solidFill>
                <a:latin typeface="Century Gothic" panose="020B0502020202020204" pitchFamily="34" charset="0"/>
              </a:rPr>
              <a:t>IT Hardware/System Support</a:t>
            </a:r>
          </a:p>
          <a:p>
            <a:r>
              <a:rPr lang="en-GB" sz="1950">
                <a:solidFill>
                  <a:srgbClr val="7030A0"/>
                </a:solidFill>
                <a:latin typeface="Century Gothic" panose="020B0502020202020204" pitchFamily="34" charset="0"/>
              </a:rPr>
              <a:t>IT Software</a:t>
            </a:r>
          </a:p>
          <a:p>
            <a:r>
              <a:rPr lang="en-GB" sz="1950">
                <a:solidFill>
                  <a:srgbClr val="7030A0"/>
                </a:solidFill>
                <a:latin typeface="Century Gothic" panose="020B0502020202020204" pitchFamily="34" charset="0"/>
              </a:rPr>
              <a:t>Creative and Digital Media</a:t>
            </a:r>
          </a:p>
          <a:p>
            <a:r>
              <a:rPr lang="en-GB" sz="1950">
                <a:solidFill>
                  <a:srgbClr val="7030A0"/>
                </a:solidFill>
                <a:latin typeface="Century Gothic" panose="020B0502020202020204" pitchFamily="34" charset="0"/>
              </a:rPr>
              <a:t>Scientific Technologies (Lab Skills)</a:t>
            </a:r>
          </a:p>
          <a:p>
            <a:r>
              <a:rPr lang="en-GB" sz="1950">
                <a:solidFill>
                  <a:srgbClr val="7030A0"/>
                </a:solidFill>
                <a:latin typeface="Century Gothic" panose="020B0502020202020204" pitchFamily="34" charset="0"/>
              </a:rPr>
              <a:t>Food and Drink Technologies</a:t>
            </a:r>
          </a:p>
        </p:txBody>
      </p:sp>
      <p:sp>
        <p:nvSpPr>
          <p:cNvPr id="4" name="Content Placeholder 3"/>
          <p:cNvSpPr>
            <a:spLocks noGrp="1"/>
          </p:cNvSpPr>
          <p:nvPr>
            <p:ph sz="half" idx="2"/>
          </p:nvPr>
        </p:nvSpPr>
        <p:spPr/>
        <p:txBody>
          <a:bodyPr/>
          <a:lstStyle/>
          <a:p>
            <a:r>
              <a:rPr lang="en-GB" sz="1950">
                <a:solidFill>
                  <a:srgbClr val="7030A0"/>
                </a:solidFill>
                <a:latin typeface="Century Gothic"/>
              </a:rPr>
              <a:t>Social Care and Healthcare*</a:t>
            </a:r>
            <a:endParaRPr lang="en-GB" sz="1950">
              <a:solidFill>
                <a:srgbClr val="7030A0"/>
              </a:solidFill>
              <a:latin typeface="Century Gothic" panose="020B0502020202020204" pitchFamily="34" charset="0"/>
            </a:endParaRPr>
          </a:p>
          <a:p>
            <a:r>
              <a:rPr lang="en-GB" sz="1950">
                <a:solidFill>
                  <a:srgbClr val="7030A0"/>
                </a:solidFill>
                <a:latin typeface="Century Gothic"/>
              </a:rPr>
              <a:t>Social Care – Children and Young People*</a:t>
            </a:r>
            <a:endParaRPr lang="en-GB" sz="1950">
              <a:solidFill>
                <a:srgbClr val="7030A0"/>
              </a:solidFill>
              <a:latin typeface="Century Gothic" panose="020B0502020202020204" pitchFamily="34" charset="0"/>
            </a:endParaRPr>
          </a:p>
          <a:p>
            <a:r>
              <a:rPr lang="en-GB" sz="1950">
                <a:solidFill>
                  <a:srgbClr val="7030A0"/>
                </a:solidFill>
                <a:latin typeface="Century Gothic"/>
              </a:rPr>
              <a:t>Business Skills*</a:t>
            </a:r>
            <a:endParaRPr lang="en-GB" sz="1950">
              <a:solidFill>
                <a:srgbClr val="7030A0"/>
              </a:solidFill>
              <a:latin typeface="Century Gothic" panose="020B0502020202020204" pitchFamily="34" charset="0"/>
            </a:endParaRPr>
          </a:p>
          <a:p>
            <a:r>
              <a:rPr lang="en-GB" sz="1950">
                <a:solidFill>
                  <a:srgbClr val="7030A0"/>
                </a:solidFill>
                <a:latin typeface="Century Gothic"/>
              </a:rPr>
              <a:t>Accountancy*</a:t>
            </a:r>
            <a:endParaRPr lang="en-GB" sz="1950">
              <a:solidFill>
                <a:srgbClr val="7030A0"/>
              </a:solidFill>
              <a:latin typeface="Century Gothic" panose="020B0502020202020204" pitchFamily="34" charset="0"/>
            </a:endParaRPr>
          </a:p>
          <a:p>
            <a:endParaRPr lang="en-GB" sz="1950">
              <a:solidFill>
                <a:srgbClr val="7030A0"/>
              </a:solidFill>
              <a:latin typeface="Century Gothic" panose="020B0502020202020204" pitchFamily="34" charset="0"/>
            </a:endParaRPr>
          </a:p>
          <a:p>
            <a:pPr marL="0" indent="0">
              <a:buNone/>
            </a:pPr>
            <a:r>
              <a:rPr lang="en-GB" sz="1950" b="1">
                <a:solidFill>
                  <a:srgbClr val="7030A0"/>
                </a:solidFill>
                <a:latin typeface="Century Gothic"/>
              </a:rPr>
              <a:t>* Above are available in one year delivery models</a:t>
            </a:r>
          </a:p>
        </p:txBody>
      </p:sp>
    </p:spTree>
    <p:extLst>
      <p:ext uri="{BB962C8B-B14F-4D97-AF65-F5344CB8AC3E}">
        <p14:creationId xmlns:p14="http://schemas.microsoft.com/office/powerpoint/2010/main" val="169745987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463" y="833896"/>
            <a:ext cx="6315075" cy="928688"/>
          </a:xfrm>
        </p:spPr>
        <p:txBody>
          <a:bodyPr/>
          <a:lstStyle/>
          <a:p>
            <a:pPr algn="ctr"/>
            <a:r>
              <a:rPr lang="en-GB" b="1"/>
              <a:t>Contact Us</a:t>
            </a:r>
          </a:p>
        </p:txBody>
      </p:sp>
      <p:sp>
        <p:nvSpPr>
          <p:cNvPr id="3" name="Content Placeholder 2"/>
          <p:cNvSpPr>
            <a:spLocks noGrp="1"/>
          </p:cNvSpPr>
          <p:nvPr>
            <p:ph idx="1"/>
          </p:nvPr>
        </p:nvSpPr>
        <p:spPr>
          <a:xfrm>
            <a:off x="1795463" y="1885663"/>
            <a:ext cx="6315075" cy="3343275"/>
          </a:xfrm>
        </p:spPr>
        <p:txBody>
          <a:bodyPr/>
          <a:lstStyle/>
          <a:p>
            <a:pPr marL="0" indent="0" algn="ctr">
              <a:buNone/>
            </a:pPr>
            <a:endParaRPr lang="en-GB" sz="1950">
              <a:latin typeface="Century Gothic" panose="020B0502020202020204" pitchFamily="34" charset="0"/>
              <a:ea typeface="ＭＳ Ｐゴシック" charset="-128"/>
              <a:cs typeface="ＭＳ Ｐゴシック" charset="-128"/>
            </a:endParaRPr>
          </a:p>
          <a:p>
            <a:pPr marL="0" indent="0" algn="ctr">
              <a:buNone/>
            </a:pPr>
            <a:r>
              <a:rPr lang="en-GB" sz="1950">
                <a:solidFill>
                  <a:srgbClr val="7030A0"/>
                </a:solidFill>
                <a:latin typeface="Century Gothic" panose="020B0502020202020204" pitchFamily="34" charset="0"/>
                <a:ea typeface="ＭＳ Ｐゴシック" charset="-128"/>
                <a:cs typeface="ＭＳ Ｐゴシック" charset="-128"/>
              </a:rPr>
              <a:t>Any queries from pupils or parents can be answered in school by Guidance Staff or please email us at:</a:t>
            </a:r>
          </a:p>
          <a:p>
            <a:pPr marL="0" indent="0" algn="ctr">
              <a:buNone/>
            </a:pPr>
            <a:r>
              <a:rPr lang="en-GB" sz="1950" b="1">
                <a:solidFill>
                  <a:srgbClr val="7030A0"/>
                </a:solidFill>
                <a:latin typeface="Century Gothic" panose="020B0502020202020204" pitchFamily="34" charset="0"/>
                <a:ea typeface="ＭＳ Ｐゴシック" charset="-128"/>
                <a:cs typeface="ＭＳ Ｐゴシック" charset="-128"/>
              </a:rPr>
              <a:t>schools@nescol.ac.uk</a:t>
            </a:r>
          </a:p>
          <a:p>
            <a:pPr marL="0" indent="0" algn="ctr">
              <a:buNone/>
            </a:pPr>
            <a:r>
              <a:rPr lang="en-GB" sz="1950">
                <a:solidFill>
                  <a:srgbClr val="7030A0"/>
                </a:solidFill>
                <a:latin typeface="Century Gothic" panose="020B0502020202020204" pitchFamily="34" charset="0"/>
                <a:ea typeface="ＭＳ Ｐゴシック" charset="-128"/>
                <a:cs typeface="ＭＳ Ｐゴシック" charset="-128"/>
              </a:rPr>
              <a:t>We are also on Twitter and Facebook for regular updates!</a:t>
            </a:r>
          </a:p>
          <a:p>
            <a:pPr marL="0" indent="0" algn="ctr">
              <a:buNone/>
            </a:pPr>
            <a:endParaRPr lang="en-GB" sz="1950" b="1">
              <a:solidFill>
                <a:srgbClr val="7030A0"/>
              </a:solidFill>
              <a:latin typeface="Century Gothic" panose="020B0502020202020204" pitchFamily="34" charset="0"/>
              <a:ea typeface="ＭＳ Ｐゴシック" charset="-128"/>
              <a:cs typeface="ＭＳ Ｐゴシック" charset="-128"/>
            </a:endParaRPr>
          </a:p>
          <a:p>
            <a:pPr marL="0" indent="0" algn="ctr">
              <a:spcBef>
                <a:spcPct val="0"/>
              </a:spcBef>
              <a:buNone/>
            </a:pPr>
            <a:r>
              <a:rPr lang="en-GB" altLang="en-US" sz="1625" b="1" u="sng" kern="1200">
                <a:solidFill>
                  <a:srgbClr val="7030A0"/>
                </a:solidFill>
                <a:latin typeface="Century Gothic" panose="020B0502020202020204" pitchFamily="34" charset="0"/>
                <a:ea typeface="Calibri" panose="020F0502020204030204" pitchFamily="34" charset="0"/>
                <a:cs typeface="Times New Roman" panose="02020603050405020304" pitchFamily="18" charset="0"/>
              </a:rPr>
              <a:t>www.facebook.com/NESColLinks</a:t>
            </a:r>
            <a:endParaRPr lang="en-GB" altLang="en-US" sz="1625" b="1" kern="1200">
              <a:solidFill>
                <a:srgbClr val="7030A0"/>
              </a:solidFill>
              <a:ea typeface="+mn-ea"/>
              <a:cs typeface="+mn-cs"/>
            </a:endParaRPr>
          </a:p>
          <a:p>
            <a:pPr marL="0" indent="0" algn="ctr">
              <a:spcBef>
                <a:spcPct val="0"/>
              </a:spcBef>
              <a:buNone/>
            </a:pPr>
            <a:r>
              <a:rPr lang="en-GB" altLang="en-US" sz="1625" b="1" u="sng" kern="1200">
                <a:solidFill>
                  <a:srgbClr val="7030A0"/>
                </a:solidFill>
                <a:latin typeface="Century Gothic" panose="020B0502020202020204" pitchFamily="34" charset="0"/>
                <a:ea typeface="Calibri" panose="020F0502020204030204" pitchFamily="34" charset="0"/>
                <a:cs typeface="Times New Roman" panose="02020603050405020304" pitchFamily="18" charset="0"/>
              </a:rPr>
              <a:t>www.twitter.com/NESColLinks</a:t>
            </a:r>
            <a:endParaRPr lang="en-GB" altLang="en-US" sz="1625" b="1" kern="1200">
              <a:solidFill>
                <a:srgbClr val="7030A0"/>
              </a:solidFill>
              <a:latin typeface="Arial" panose="020B0604020202020204" pitchFamily="34" charset="0"/>
              <a:ea typeface="+mn-ea"/>
              <a:cs typeface="+mn-cs"/>
            </a:endParaRPr>
          </a:p>
          <a:p>
            <a:pPr marL="0" indent="0" algn="ctr">
              <a:buNone/>
            </a:pPr>
            <a:endParaRPr lang="en-GB" sz="1950">
              <a:solidFill>
                <a:srgbClr val="7030A0"/>
              </a:solidFill>
              <a:latin typeface="Century Gothic" panose="020B0502020202020204" pitchFamily="34" charset="0"/>
              <a:ea typeface="ＭＳ Ｐゴシック" charset="-128"/>
              <a:cs typeface="ＭＳ Ｐゴシック" charset="-128"/>
            </a:endParaRPr>
          </a:p>
          <a:p>
            <a:pPr marL="0" indent="0" algn="ctr">
              <a:buNone/>
            </a:pPr>
            <a:endParaRPr lang="en-GB" sz="1950">
              <a:solidFill>
                <a:srgbClr val="7030A0"/>
              </a:solidFill>
              <a:latin typeface="Century Gothic" panose="020B0502020202020204" pitchFamily="34" charset="0"/>
              <a:ea typeface="ＭＳ Ｐゴシック" charset="-128"/>
              <a:cs typeface="ＭＳ Ｐゴシック" charset="-128"/>
            </a:endParaRPr>
          </a:p>
          <a:p>
            <a:pPr marL="0" indent="0" algn="ctr">
              <a:buNone/>
            </a:pPr>
            <a:endParaRPr lang="en-GB" sz="1950">
              <a:solidFill>
                <a:srgbClr val="7030A0"/>
              </a:solidFill>
              <a:latin typeface="Century Gothic" panose="020B0502020202020204" pitchFamily="34" charset="0"/>
              <a:ea typeface="ＭＳ Ｐゴシック" charset="-128"/>
              <a:cs typeface="ＭＳ Ｐゴシック" charset="-128"/>
            </a:endParaRPr>
          </a:p>
        </p:txBody>
      </p:sp>
      <p:pic>
        <p:nvPicPr>
          <p:cNvPr id="2054" name="Picture 9" descr="download (1)"/>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014413"/>
            <a:ext cx="131564" cy="13156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10" descr="download (2)"/>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1145977"/>
            <a:ext cx="131564" cy="1315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652665"/>
            <a:ext cx="150106" cy="35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pPr eaLnBrk="1" fontAlgn="auto" hangingPunct="1">
              <a:spcBef>
                <a:spcPts val="0"/>
              </a:spcBef>
              <a:spcAft>
                <a:spcPts val="0"/>
              </a:spcAft>
            </a:pPr>
            <a:endParaRPr lang="en-GB">
              <a:solidFill>
                <a:srgbClr val="000000"/>
              </a:solidFill>
              <a:latin typeface="Times New Roman"/>
            </a:endParaRPr>
          </a:p>
        </p:txBody>
      </p:sp>
    </p:spTree>
    <p:extLst>
      <p:ext uri="{BB962C8B-B14F-4D97-AF65-F5344CB8AC3E}">
        <p14:creationId xmlns:p14="http://schemas.microsoft.com/office/powerpoint/2010/main" val="305826667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itle 2"/>
          <p:cNvSpPr>
            <a:spLocks noGrp="1"/>
          </p:cNvSpPr>
          <p:nvPr>
            <p:ph type="subTitle" idx="1"/>
          </p:nvPr>
        </p:nvSpPr>
        <p:spPr>
          <a:xfrm>
            <a:off x="1280592" y="1772816"/>
            <a:ext cx="7429500" cy="1728192"/>
          </a:xfrm>
        </p:spPr>
        <p:txBody>
          <a:bodyPr/>
          <a:lstStyle/>
          <a:p>
            <a:r>
              <a:rPr lang="en-GB" altLang="en-US" sz="3600" b="1" dirty="0">
                <a:solidFill>
                  <a:srgbClr val="00B050"/>
                </a:solidFill>
              </a:rPr>
              <a:t>Attainment Review</a:t>
            </a:r>
          </a:p>
          <a:p>
            <a:endParaRPr lang="en-GB" altLang="en-US" b="1" dirty="0" smtClean="0">
              <a:solidFill>
                <a:srgbClr val="00B050"/>
              </a:solidFill>
            </a:endParaRPr>
          </a:p>
          <a:p>
            <a:r>
              <a:rPr lang="en-GB" altLang="en-US" sz="3200" b="1" dirty="0" smtClean="0">
                <a:solidFill>
                  <a:srgbClr val="00B050"/>
                </a:solidFill>
              </a:rPr>
              <a:t>Making 2018-2020 </a:t>
            </a:r>
            <a:r>
              <a:rPr lang="en-GB" altLang="en-US" sz="3200" b="1" dirty="0">
                <a:solidFill>
                  <a:srgbClr val="00B050"/>
                </a:solidFill>
              </a:rPr>
              <a:t>Count</a:t>
            </a:r>
          </a:p>
          <a:p>
            <a:endParaRPr lang="en-GB" altLang="en-US" sz="1625" dirty="0"/>
          </a:p>
        </p:txBody>
      </p:sp>
      <p:pic>
        <p:nvPicPr>
          <p:cNvPr id="205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416" y="5805264"/>
            <a:ext cx="5159375" cy="87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7732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SCol Powerpoint 201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7429500" cy="5250062"/>
          </a:xfrm>
          <a:prstGeom prst="rect">
            <a:avLst/>
          </a:prstGeom>
        </p:spPr>
      </p:pic>
      <p:pic>
        <p:nvPicPr>
          <p:cNvPr id="5" name="Picture 4"/>
          <p:cNvPicPr>
            <a:picLocks noChangeAspect="1"/>
          </p:cNvPicPr>
          <p:nvPr/>
        </p:nvPicPr>
        <p:blipFill>
          <a:blip r:embed="rId4"/>
          <a:stretch>
            <a:fillRect/>
          </a:stretch>
        </p:blipFill>
        <p:spPr>
          <a:xfrm>
            <a:off x="894181" y="4221656"/>
            <a:ext cx="9915189" cy="138125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0572" y="2730803"/>
            <a:ext cx="4177856" cy="1490853"/>
          </a:xfrm>
          <a:prstGeom prst="rect">
            <a:avLst/>
          </a:prstGeom>
        </p:spPr>
      </p:pic>
    </p:spTree>
    <p:extLst>
      <p:ext uri="{BB962C8B-B14F-4D97-AF65-F5344CB8AC3E}">
        <p14:creationId xmlns:p14="http://schemas.microsoft.com/office/powerpoint/2010/main" val="18109158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3"/>
          <p:cNvSpPr>
            <a:spLocks noGrp="1"/>
          </p:cNvSpPr>
          <p:nvPr>
            <p:ph type="title"/>
          </p:nvPr>
        </p:nvSpPr>
        <p:spPr>
          <a:xfrm>
            <a:off x="4038772" y="320639"/>
            <a:ext cx="1818928" cy="1061467"/>
          </a:xfrm>
        </p:spPr>
        <p:txBody>
          <a:bodyPr/>
          <a:lstStyle/>
          <a:p>
            <a:pPr algn="ctr"/>
            <a:r>
              <a:rPr lang="en-GB" altLang="en-US" sz="7200" dirty="0">
                <a:solidFill>
                  <a:srgbClr val="00B050"/>
                </a:solidFill>
              </a:rPr>
              <a:t>S4</a:t>
            </a:r>
            <a:endParaRPr lang="en-GB" altLang="en-US" sz="7150" dirty="0">
              <a:solidFill>
                <a:srgbClr val="00B050"/>
              </a:solidFill>
            </a:endParaRPr>
          </a:p>
        </p:txBody>
      </p:sp>
      <p:sp>
        <p:nvSpPr>
          <p:cNvPr id="5" name="Text Placeholder 4"/>
          <p:cNvSpPr>
            <a:spLocks noGrp="1"/>
          </p:cNvSpPr>
          <p:nvPr>
            <p:ph type="body" idx="1"/>
          </p:nvPr>
        </p:nvSpPr>
        <p:spPr>
          <a:xfrm>
            <a:off x="445960" y="1362164"/>
            <a:ext cx="9004553" cy="1500187"/>
          </a:xfrm>
        </p:spPr>
        <p:txBody>
          <a:bodyPr rtlCol="0">
            <a:normAutofit lnSpcReduction="10000"/>
          </a:bodyPr>
          <a:lstStyle/>
          <a:p>
            <a:pPr fontAlgn="auto">
              <a:spcAft>
                <a:spcPts val="0"/>
              </a:spcAft>
              <a:defRPr/>
            </a:pPr>
            <a:r>
              <a:rPr lang="en-GB" sz="3200" dirty="0" smtClean="0">
                <a:solidFill>
                  <a:srgbClr val="00B050"/>
                </a:solidFill>
              </a:rPr>
              <a:t>We are measured on how many pupils in the </a:t>
            </a:r>
            <a:r>
              <a:rPr lang="en-GB" sz="3200" dirty="0">
                <a:solidFill>
                  <a:srgbClr val="00B050"/>
                </a:solidFill>
              </a:rPr>
              <a:t>S4 year group </a:t>
            </a:r>
            <a:r>
              <a:rPr lang="en-GB" sz="3200" dirty="0" smtClean="0">
                <a:solidFill>
                  <a:srgbClr val="00B050"/>
                </a:solidFill>
              </a:rPr>
              <a:t>gain 5 or more Awards (A – D) at National 5 level:</a:t>
            </a:r>
          </a:p>
        </p:txBody>
      </p:sp>
      <p:pic>
        <p:nvPicPr>
          <p:cNvPr id="4" name="Picture 5" descr="New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8912" y="5805264"/>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4"/>
          <p:cNvSpPr txBox="1">
            <a:spLocks/>
          </p:cNvSpPr>
          <p:nvPr/>
        </p:nvSpPr>
        <p:spPr bwMode="auto">
          <a:xfrm>
            <a:off x="445960" y="4618869"/>
            <a:ext cx="2490816" cy="784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None/>
              <a:defRPr sz="2400" kern="1200">
                <a:solidFill>
                  <a:schemeClr val="tx1"/>
                </a:solidFill>
                <a:latin typeface="+mn-lt"/>
                <a:ea typeface="+mn-ea"/>
                <a:cs typeface="+mn-cs"/>
              </a:defRPr>
            </a:lvl1pPr>
            <a:lvl2pPr marL="457200" indent="0" algn="l" rtl="0" eaLnBrk="0" fontAlgn="base" hangingPunct="0">
              <a:spcBef>
                <a:spcPct val="20000"/>
              </a:spcBef>
              <a:spcAft>
                <a:spcPct val="0"/>
              </a:spcAft>
              <a:buNone/>
              <a:defRPr sz="2000" kern="1200">
                <a:solidFill>
                  <a:schemeClr val="tx1"/>
                </a:solidFill>
                <a:latin typeface="+mn-lt"/>
                <a:ea typeface="+mn-ea"/>
                <a:cs typeface="+mn-cs"/>
              </a:defRPr>
            </a:lvl2pPr>
            <a:lvl3pPr marL="914400" indent="0" algn="l" rtl="0" eaLnBrk="0" fontAlgn="base" hangingPunct="0">
              <a:spcBef>
                <a:spcPct val="20000"/>
              </a:spcBef>
              <a:spcAft>
                <a:spcPct val="0"/>
              </a:spcAft>
              <a:buNone/>
              <a:defRPr sz="1800" kern="1200">
                <a:solidFill>
                  <a:schemeClr val="tx1"/>
                </a:solidFill>
                <a:latin typeface="+mn-lt"/>
                <a:ea typeface="+mn-ea"/>
                <a:cs typeface="+mn-cs"/>
              </a:defRPr>
            </a:lvl3pPr>
            <a:lvl4pPr marL="1371600" indent="0" algn="l" rtl="0" eaLnBrk="0" fontAlgn="base" hangingPunct="0">
              <a:spcBef>
                <a:spcPct val="20000"/>
              </a:spcBef>
              <a:spcAft>
                <a:spcPct val="0"/>
              </a:spcAft>
              <a:buNone/>
              <a:defRPr sz="1600" kern="1200">
                <a:solidFill>
                  <a:schemeClr val="tx1"/>
                </a:solidFill>
                <a:latin typeface="+mn-lt"/>
                <a:ea typeface="+mn-ea"/>
                <a:cs typeface="+mn-cs"/>
              </a:defRPr>
            </a:lvl4pPr>
            <a:lvl5pPr marL="1828800" indent="0" algn="l" rtl="0" eaLnBrk="0" fontAlgn="base" hangingPunct="0">
              <a:spcBef>
                <a:spcPct val="20000"/>
              </a:spcBef>
              <a:spcAft>
                <a:spcPct val="0"/>
              </a:spcAft>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GB" sz="3200" dirty="0" smtClean="0">
                <a:solidFill>
                  <a:srgbClr val="7030A0"/>
                </a:solidFill>
              </a:rPr>
              <a:t>2016 = 38%</a:t>
            </a:r>
          </a:p>
        </p:txBody>
      </p:sp>
      <p:sp>
        <p:nvSpPr>
          <p:cNvPr id="2" name="TextBox 1"/>
          <p:cNvSpPr txBox="1"/>
          <p:nvPr/>
        </p:nvSpPr>
        <p:spPr>
          <a:xfrm>
            <a:off x="173876" y="3018291"/>
            <a:ext cx="2870130" cy="640324"/>
          </a:xfrm>
          <a:prstGeom prst="rect">
            <a:avLst/>
          </a:prstGeom>
          <a:noFill/>
        </p:spPr>
        <p:txBody>
          <a:bodyPr wrap="square" rtlCol="0">
            <a:spAutoFit/>
          </a:bodyPr>
          <a:lstStyle/>
          <a:p>
            <a:endParaRPr lang="en-GB" dirty="0"/>
          </a:p>
        </p:txBody>
      </p:sp>
      <p:pic>
        <p:nvPicPr>
          <p:cNvPr id="3" name="Picture 2"/>
          <p:cNvPicPr>
            <a:picLocks noChangeAspect="1"/>
          </p:cNvPicPr>
          <p:nvPr/>
        </p:nvPicPr>
        <p:blipFill>
          <a:blip r:embed="rId3"/>
          <a:stretch>
            <a:fillRect/>
          </a:stretch>
        </p:blipFill>
        <p:spPr>
          <a:xfrm>
            <a:off x="273801" y="3814555"/>
            <a:ext cx="2670279" cy="804314"/>
          </a:xfrm>
          <a:prstGeom prst="rect">
            <a:avLst/>
          </a:prstGeom>
        </p:spPr>
      </p:pic>
      <p:sp>
        <p:nvSpPr>
          <p:cNvPr id="9" name="TextBox 8"/>
          <p:cNvSpPr txBox="1"/>
          <p:nvPr/>
        </p:nvSpPr>
        <p:spPr>
          <a:xfrm>
            <a:off x="445960" y="3073840"/>
            <a:ext cx="2419034" cy="584775"/>
          </a:xfrm>
          <a:prstGeom prst="rect">
            <a:avLst/>
          </a:prstGeom>
          <a:noFill/>
        </p:spPr>
        <p:txBody>
          <a:bodyPr wrap="square" rtlCol="0">
            <a:spAutoFit/>
          </a:bodyPr>
          <a:lstStyle/>
          <a:p>
            <a:r>
              <a:rPr lang="en-GB" sz="3200" dirty="0" smtClean="0">
                <a:solidFill>
                  <a:srgbClr val="7030A0"/>
                </a:solidFill>
              </a:rPr>
              <a:t>2018 </a:t>
            </a:r>
            <a:r>
              <a:rPr lang="en-GB" sz="3200" dirty="0">
                <a:solidFill>
                  <a:srgbClr val="7030A0"/>
                </a:solidFill>
              </a:rPr>
              <a:t>= </a:t>
            </a:r>
            <a:r>
              <a:rPr lang="en-GB" sz="3200" dirty="0" smtClean="0">
                <a:solidFill>
                  <a:srgbClr val="7030A0"/>
                </a:solidFill>
              </a:rPr>
              <a:t>47%</a:t>
            </a:r>
            <a:endParaRPr lang="en-GB" sz="3200" dirty="0">
              <a:solidFill>
                <a:srgbClr val="7030A0"/>
              </a:solidFill>
            </a:endParaRPr>
          </a:p>
        </p:txBody>
      </p:sp>
    </p:spTree>
    <p:extLst>
      <p:ext uri="{BB962C8B-B14F-4D97-AF65-F5344CB8AC3E}">
        <p14:creationId xmlns:p14="http://schemas.microsoft.com/office/powerpoint/2010/main" val="2135575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3"/>
          <p:cNvSpPr>
            <a:spLocks noGrp="1"/>
          </p:cNvSpPr>
          <p:nvPr>
            <p:ph type="title"/>
          </p:nvPr>
        </p:nvSpPr>
        <p:spPr>
          <a:xfrm>
            <a:off x="4038772" y="320639"/>
            <a:ext cx="1818928" cy="1061467"/>
          </a:xfrm>
        </p:spPr>
        <p:txBody>
          <a:bodyPr/>
          <a:lstStyle/>
          <a:p>
            <a:pPr algn="ctr"/>
            <a:r>
              <a:rPr lang="en-GB" altLang="en-US" sz="7200" dirty="0" smtClean="0">
                <a:solidFill>
                  <a:srgbClr val="00B050"/>
                </a:solidFill>
              </a:rPr>
              <a:t>S5</a:t>
            </a:r>
            <a:endParaRPr lang="en-GB" altLang="en-US" sz="7150" dirty="0">
              <a:solidFill>
                <a:srgbClr val="00B050"/>
              </a:solidFill>
            </a:endParaRPr>
          </a:p>
        </p:txBody>
      </p:sp>
      <p:sp>
        <p:nvSpPr>
          <p:cNvPr id="5" name="Text Placeholder 4"/>
          <p:cNvSpPr>
            <a:spLocks noGrp="1"/>
          </p:cNvSpPr>
          <p:nvPr>
            <p:ph type="body" idx="1"/>
          </p:nvPr>
        </p:nvSpPr>
        <p:spPr>
          <a:xfrm>
            <a:off x="445960" y="1362164"/>
            <a:ext cx="9004553" cy="1500187"/>
          </a:xfrm>
        </p:spPr>
        <p:txBody>
          <a:bodyPr rtlCol="0">
            <a:normAutofit lnSpcReduction="10000"/>
          </a:bodyPr>
          <a:lstStyle/>
          <a:p>
            <a:pPr fontAlgn="auto">
              <a:spcAft>
                <a:spcPts val="0"/>
              </a:spcAft>
              <a:defRPr/>
            </a:pPr>
            <a:r>
              <a:rPr lang="en-GB" sz="3200" dirty="0" smtClean="0">
                <a:solidFill>
                  <a:srgbClr val="00B050"/>
                </a:solidFill>
              </a:rPr>
              <a:t>We are measured on how many pupils in the S5 </a:t>
            </a:r>
            <a:r>
              <a:rPr lang="en-GB" sz="3200" dirty="0">
                <a:solidFill>
                  <a:srgbClr val="00B050"/>
                </a:solidFill>
              </a:rPr>
              <a:t>year group </a:t>
            </a:r>
            <a:r>
              <a:rPr lang="en-GB" sz="3200" dirty="0" smtClean="0">
                <a:solidFill>
                  <a:srgbClr val="00B050"/>
                </a:solidFill>
              </a:rPr>
              <a:t>gain 3 or more Awards (A – D) at Higher level:</a:t>
            </a:r>
          </a:p>
        </p:txBody>
      </p:sp>
      <p:pic>
        <p:nvPicPr>
          <p:cNvPr id="4" name="Picture 5" descr="New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8912" y="5805264"/>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4"/>
          <p:cNvSpPr txBox="1">
            <a:spLocks/>
          </p:cNvSpPr>
          <p:nvPr/>
        </p:nvSpPr>
        <p:spPr bwMode="auto">
          <a:xfrm>
            <a:off x="560512" y="3099475"/>
            <a:ext cx="2490816" cy="241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lnSpcReduction="10000"/>
          </a:bodyPr>
          <a:lstStyle>
            <a:lvl1pPr marL="0" indent="0" algn="l" rtl="0" eaLnBrk="0" fontAlgn="base" hangingPunct="0">
              <a:spcBef>
                <a:spcPct val="20000"/>
              </a:spcBef>
              <a:spcAft>
                <a:spcPct val="0"/>
              </a:spcAft>
              <a:buNone/>
              <a:defRPr sz="2400" kern="1200">
                <a:solidFill>
                  <a:schemeClr val="tx1"/>
                </a:solidFill>
                <a:latin typeface="+mn-lt"/>
                <a:ea typeface="+mn-ea"/>
                <a:cs typeface="+mn-cs"/>
              </a:defRPr>
            </a:lvl1pPr>
            <a:lvl2pPr marL="457200" indent="0" algn="l" rtl="0" eaLnBrk="0" fontAlgn="base" hangingPunct="0">
              <a:spcBef>
                <a:spcPct val="20000"/>
              </a:spcBef>
              <a:spcAft>
                <a:spcPct val="0"/>
              </a:spcAft>
              <a:buNone/>
              <a:defRPr sz="2000" kern="1200">
                <a:solidFill>
                  <a:schemeClr val="tx1"/>
                </a:solidFill>
                <a:latin typeface="+mn-lt"/>
                <a:ea typeface="+mn-ea"/>
                <a:cs typeface="+mn-cs"/>
              </a:defRPr>
            </a:lvl2pPr>
            <a:lvl3pPr marL="914400" indent="0" algn="l" rtl="0" eaLnBrk="0" fontAlgn="base" hangingPunct="0">
              <a:spcBef>
                <a:spcPct val="20000"/>
              </a:spcBef>
              <a:spcAft>
                <a:spcPct val="0"/>
              </a:spcAft>
              <a:buNone/>
              <a:defRPr sz="1800" kern="1200">
                <a:solidFill>
                  <a:schemeClr val="tx1"/>
                </a:solidFill>
                <a:latin typeface="+mn-lt"/>
                <a:ea typeface="+mn-ea"/>
                <a:cs typeface="+mn-cs"/>
              </a:defRPr>
            </a:lvl3pPr>
            <a:lvl4pPr marL="1371600" indent="0" algn="l" rtl="0" eaLnBrk="0" fontAlgn="base" hangingPunct="0">
              <a:spcBef>
                <a:spcPct val="20000"/>
              </a:spcBef>
              <a:spcAft>
                <a:spcPct val="0"/>
              </a:spcAft>
              <a:buNone/>
              <a:defRPr sz="1600" kern="1200">
                <a:solidFill>
                  <a:schemeClr val="tx1"/>
                </a:solidFill>
                <a:latin typeface="+mn-lt"/>
                <a:ea typeface="+mn-ea"/>
                <a:cs typeface="+mn-cs"/>
              </a:defRPr>
            </a:lvl4pPr>
            <a:lvl5pPr marL="1828800" indent="0" algn="l" rtl="0" eaLnBrk="0" fontAlgn="base" hangingPunct="0">
              <a:spcBef>
                <a:spcPct val="20000"/>
              </a:spcBef>
              <a:spcAft>
                <a:spcPct val="0"/>
              </a:spcAft>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lnSpc>
                <a:spcPct val="150000"/>
              </a:lnSpc>
              <a:spcAft>
                <a:spcPts val="0"/>
              </a:spcAft>
              <a:defRPr/>
            </a:pPr>
            <a:r>
              <a:rPr lang="en-GB" sz="3200" dirty="0" smtClean="0">
                <a:solidFill>
                  <a:srgbClr val="7030A0"/>
                </a:solidFill>
              </a:rPr>
              <a:t>2018 = 41%</a:t>
            </a:r>
          </a:p>
          <a:p>
            <a:pPr fontAlgn="auto">
              <a:lnSpc>
                <a:spcPct val="150000"/>
              </a:lnSpc>
              <a:spcAft>
                <a:spcPts val="0"/>
              </a:spcAft>
              <a:defRPr/>
            </a:pPr>
            <a:r>
              <a:rPr lang="en-GB" sz="3200" dirty="0" smtClean="0">
                <a:solidFill>
                  <a:srgbClr val="7030A0"/>
                </a:solidFill>
              </a:rPr>
              <a:t>2017 = 34%</a:t>
            </a:r>
          </a:p>
          <a:p>
            <a:pPr fontAlgn="auto">
              <a:lnSpc>
                <a:spcPct val="150000"/>
              </a:lnSpc>
              <a:spcAft>
                <a:spcPts val="0"/>
              </a:spcAft>
              <a:defRPr/>
            </a:pPr>
            <a:r>
              <a:rPr lang="en-GB" sz="3200" dirty="0" smtClean="0">
                <a:solidFill>
                  <a:srgbClr val="7030A0"/>
                </a:solidFill>
              </a:rPr>
              <a:t>2016 = 28%</a:t>
            </a:r>
          </a:p>
        </p:txBody>
      </p:sp>
    </p:spTree>
    <p:extLst>
      <p:ext uri="{BB962C8B-B14F-4D97-AF65-F5344CB8AC3E}">
        <p14:creationId xmlns:p14="http://schemas.microsoft.com/office/powerpoint/2010/main" val="2961754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2480" y="174633"/>
            <a:ext cx="9450761" cy="1200329"/>
          </a:xfrm>
          <a:prstGeom prst="rect">
            <a:avLst/>
          </a:prstGeom>
          <a:noFill/>
        </p:spPr>
        <p:txBody>
          <a:bodyPr wrap="square" rtlCol="0">
            <a:spAutoFit/>
          </a:bodyPr>
          <a:lstStyle/>
          <a:p>
            <a:pPr algn="ctr"/>
            <a:r>
              <a:rPr lang="en-GB" sz="3600" dirty="0">
                <a:solidFill>
                  <a:srgbClr val="9E5ECE"/>
                </a:solidFill>
                <a:cs typeface="Arial" panose="020B0604020202020204" pitchFamily="34" charset="0"/>
              </a:rPr>
              <a:t>Annual total average points total for </a:t>
            </a:r>
            <a:endParaRPr lang="en-GB" sz="3600" dirty="0" smtClean="0">
              <a:solidFill>
                <a:srgbClr val="9E5ECE"/>
              </a:solidFill>
              <a:cs typeface="Arial" panose="020B0604020202020204" pitchFamily="34" charset="0"/>
            </a:endParaRPr>
          </a:p>
          <a:p>
            <a:pPr algn="ctr"/>
            <a:r>
              <a:rPr lang="en-GB" sz="3600" dirty="0" smtClean="0">
                <a:solidFill>
                  <a:srgbClr val="9E5ECE"/>
                </a:solidFill>
                <a:cs typeface="Arial" panose="020B0604020202020204" pitchFamily="34" charset="0"/>
              </a:rPr>
              <a:t>middle </a:t>
            </a:r>
            <a:r>
              <a:rPr lang="en-GB" sz="3600" dirty="0">
                <a:solidFill>
                  <a:srgbClr val="9E5ECE"/>
                </a:solidFill>
                <a:cs typeface="Arial" panose="020B0604020202020204" pitchFamily="34" charset="0"/>
              </a:rPr>
              <a:t>60% </a:t>
            </a:r>
            <a:r>
              <a:rPr lang="en-GB" sz="3600" dirty="0" smtClean="0">
                <a:solidFill>
                  <a:srgbClr val="9E5ECE"/>
                </a:solidFill>
                <a:cs typeface="Arial" panose="020B0604020202020204" pitchFamily="34" charset="0"/>
              </a:rPr>
              <a:t>at S6</a:t>
            </a:r>
          </a:p>
        </p:txBody>
      </p:sp>
      <p:pic>
        <p:nvPicPr>
          <p:cNvPr id="3" name="Picture 2"/>
          <p:cNvPicPr>
            <a:picLocks noChangeAspect="1"/>
          </p:cNvPicPr>
          <p:nvPr/>
        </p:nvPicPr>
        <p:blipFill rotWithShape="1">
          <a:blip r:embed="rId2"/>
          <a:srcRect l="1544" t="21751" r="25662" b="18023"/>
          <a:stretch/>
        </p:blipFill>
        <p:spPr>
          <a:xfrm>
            <a:off x="120686" y="1916832"/>
            <a:ext cx="9754347" cy="4687800"/>
          </a:xfrm>
          <a:prstGeom prst="rect">
            <a:avLst/>
          </a:prstGeom>
        </p:spPr>
      </p:pic>
      <p:sp>
        <p:nvSpPr>
          <p:cNvPr id="4" name="TextBox 3"/>
          <p:cNvSpPr txBox="1"/>
          <p:nvPr/>
        </p:nvSpPr>
        <p:spPr>
          <a:xfrm>
            <a:off x="6914929" y="4268719"/>
            <a:ext cx="2808312" cy="1938992"/>
          </a:xfrm>
          <a:prstGeom prst="rect">
            <a:avLst/>
          </a:prstGeom>
          <a:noFill/>
        </p:spPr>
        <p:txBody>
          <a:bodyPr wrap="square" rtlCol="0">
            <a:spAutoFit/>
          </a:bodyPr>
          <a:lstStyle/>
          <a:p>
            <a:r>
              <a:rPr lang="en-GB" sz="2400" dirty="0" smtClean="0">
                <a:solidFill>
                  <a:srgbClr val="00B050"/>
                </a:solidFill>
                <a:latin typeface="Arial" panose="020B0604020202020204" pitchFamily="34" charset="0"/>
                <a:cs typeface="Arial" panose="020B0604020202020204" pitchFamily="34" charset="0"/>
              </a:rPr>
              <a:t>Middle 60%</a:t>
            </a:r>
          </a:p>
          <a:p>
            <a:endParaRPr lang="en-GB" sz="2400" dirty="0">
              <a:solidFill>
                <a:srgbClr val="00B050"/>
              </a:solidFill>
              <a:latin typeface="Arial" panose="020B0604020202020204" pitchFamily="34" charset="0"/>
              <a:cs typeface="Arial" panose="020B0604020202020204" pitchFamily="34" charset="0"/>
            </a:endParaRPr>
          </a:p>
          <a:p>
            <a:r>
              <a:rPr lang="en-GB" sz="2400" b="1" dirty="0" smtClean="0">
                <a:solidFill>
                  <a:srgbClr val="00B050"/>
                </a:solidFill>
                <a:latin typeface="Arial" panose="020B0604020202020204" pitchFamily="34" charset="0"/>
                <a:cs typeface="Arial" panose="020B0604020202020204" pitchFamily="34" charset="0"/>
              </a:rPr>
              <a:t>TGS 1027 points</a:t>
            </a:r>
          </a:p>
          <a:p>
            <a:r>
              <a:rPr lang="en-GB" sz="2400" dirty="0" err="1" smtClean="0">
                <a:solidFill>
                  <a:srgbClr val="00B050"/>
                </a:solidFill>
                <a:latin typeface="Arial" panose="020B0604020202020204" pitchFamily="34" charset="0"/>
                <a:cs typeface="Arial" panose="020B0604020202020204" pitchFamily="34" charset="0"/>
              </a:rPr>
              <a:t>A’shire</a:t>
            </a:r>
            <a:r>
              <a:rPr lang="en-GB" sz="2400" dirty="0" smtClean="0">
                <a:solidFill>
                  <a:srgbClr val="00B050"/>
                </a:solidFill>
                <a:latin typeface="Arial" panose="020B0604020202020204" pitchFamily="34" charset="0"/>
                <a:cs typeface="Arial" panose="020B0604020202020204" pitchFamily="34" charset="0"/>
              </a:rPr>
              <a:t> 976 points</a:t>
            </a:r>
          </a:p>
          <a:p>
            <a:r>
              <a:rPr lang="en-GB" sz="2400" dirty="0" smtClean="0">
                <a:solidFill>
                  <a:srgbClr val="00B050"/>
                </a:solidFill>
                <a:latin typeface="Arial" panose="020B0604020202020204" pitchFamily="34" charset="0"/>
                <a:cs typeface="Arial" panose="020B0604020202020204" pitchFamily="34" charset="0"/>
              </a:rPr>
              <a:t>National 878 points</a:t>
            </a:r>
            <a:endParaRPr lang="en-GB" sz="24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894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6052" y="1193850"/>
            <a:ext cx="9906000" cy="5517232"/>
          </a:xfrm>
        </p:spPr>
        <p:txBody>
          <a:bodyPr rtlCol="0">
            <a:noAutofit/>
          </a:bodyPr>
          <a:lstStyle/>
          <a:p>
            <a:pPr fontAlgn="auto">
              <a:spcAft>
                <a:spcPts val="0"/>
              </a:spcAft>
              <a:defRPr/>
            </a:pPr>
            <a:r>
              <a:rPr lang="en-GB" altLang="en-US" dirty="0">
                <a:solidFill>
                  <a:srgbClr val="00B050"/>
                </a:solidFill>
              </a:rPr>
              <a:t>Team Game – </a:t>
            </a:r>
            <a:r>
              <a:rPr lang="en-GB" altLang="en-US" dirty="0" smtClean="0">
                <a:solidFill>
                  <a:srgbClr val="00B050"/>
                </a:solidFill>
              </a:rPr>
              <a:t>Parents / Carers, </a:t>
            </a:r>
            <a:r>
              <a:rPr lang="en-GB" altLang="en-US" dirty="0">
                <a:solidFill>
                  <a:srgbClr val="00B050"/>
                </a:solidFill>
              </a:rPr>
              <a:t>Pupils, Community, SLT, </a:t>
            </a:r>
            <a:r>
              <a:rPr lang="en-GB" altLang="en-US" dirty="0" smtClean="0">
                <a:solidFill>
                  <a:srgbClr val="00B050"/>
                </a:solidFill>
              </a:rPr>
              <a:t>FHs</a:t>
            </a:r>
            <a:r>
              <a:rPr lang="en-GB" altLang="en-US" dirty="0">
                <a:solidFill>
                  <a:srgbClr val="00B050"/>
                </a:solidFill>
              </a:rPr>
              <a:t>, </a:t>
            </a:r>
            <a:r>
              <a:rPr lang="en-GB" altLang="en-US" dirty="0" smtClean="0">
                <a:solidFill>
                  <a:srgbClr val="00B050"/>
                </a:solidFill>
              </a:rPr>
              <a:t>Teachers</a:t>
            </a:r>
            <a:r>
              <a:rPr lang="en-GB" altLang="en-US" dirty="0">
                <a:solidFill>
                  <a:srgbClr val="00B050"/>
                </a:solidFill>
              </a:rPr>
              <a:t> </a:t>
            </a:r>
            <a:r>
              <a:rPr lang="en-GB" altLang="en-US" dirty="0" smtClean="0">
                <a:solidFill>
                  <a:srgbClr val="00B050"/>
                </a:solidFill>
              </a:rPr>
              <a:t>&amp; Support Colleagues</a:t>
            </a:r>
          </a:p>
          <a:p>
            <a:pPr fontAlgn="auto">
              <a:spcAft>
                <a:spcPts val="0"/>
              </a:spcAft>
              <a:defRPr/>
            </a:pPr>
            <a:r>
              <a:rPr lang="en-GB" altLang="en-US" dirty="0" smtClean="0">
                <a:solidFill>
                  <a:srgbClr val="00B050"/>
                </a:solidFill>
              </a:rPr>
              <a:t>“Hard Work Beats Talent When Talent Doesn’t Work Hard”</a:t>
            </a:r>
          </a:p>
          <a:p>
            <a:pPr fontAlgn="auto">
              <a:spcAft>
                <a:spcPts val="0"/>
              </a:spcAft>
              <a:defRPr/>
            </a:pPr>
            <a:r>
              <a:rPr lang="en-GB" altLang="en-US" dirty="0" smtClean="0">
                <a:solidFill>
                  <a:srgbClr val="00B050"/>
                </a:solidFill>
              </a:rPr>
              <a:t>Resilience – be inspired to do better</a:t>
            </a:r>
          </a:p>
          <a:p>
            <a:pPr fontAlgn="auto">
              <a:spcAft>
                <a:spcPts val="0"/>
              </a:spcAft>
              <a:defRPr/>
            </a:pPr>
            <a:r>
              <a:rPr lang="en-GB" altLang="en-US" dirty="0" smtClean="0">
                <a:solidFill>
                  <a:srgbClr val="00B050"/>
                </a:solidFill>
              </a:rPr>
              <a:t>Building personal achievement and skills</a:t>
            </a:r>
          </a:p>
          <a:p>
            <a:pPr fontAlgn="auto">
              <a:spcAft>
                <a:spcPts val="0"/>
              </a:spcAft>
              <a:defRPr/>
            </a:pPr>
            <a:r>
              <a:rPr lang="en-GB" altLang="en-US" dirty="0" smtClean="0">
                <a:solidFill>
                  <a:srgbClr val="00B050"/>
                </a:solidFill>
              </a:rPr>
              <a:t>Learning Conversations – Knowing where you are in your learning and how to improve.  </a:t>
            </a:r>
          </a:p>
          <a:p>
            <a:pPr fontAlgn="auto">
              <a:spcAft>
                <a:spcPts val="0"/>
              </a:spcAft>
              <a:defRPr/>
            </a:pPr>
            <a:r>
              <a:rPr lang="en-GB" altLang="en-US" dirty="0" smtClean="0">
                <a:solidFill>
                  <a:srgbClr val="00B050"/>
                </a:solidFill>
              </a:rPr>
              <a:t>Strong Attendance = Stronger Qualifications</a:t>
            </a:r>
          </a:p>
          <a:p>
            <a:pPr fontAlgn="auto">
              <a:spcAft>
                <a:spcPts val="0"/>
              </a:spcAft>
              <a:defRPr/>
            </a:pPr>
            <a:endParaRPr lang="en-GB" altLang="en-US" sz="2400" dirty="0" smtClean="0"/>
          </a:p>
        </p:txBody>
      </p:sp>
      <p:sp>
        <p:nvSpPr>
          <p:cNvPr id="6" name="TextBox 2"/>
          <p:cNvSpPr txBox="1">
            <a:spLocks noChangeArrowheads="1"/>
          </p:cNvSpPr>
          <p:nvPr/>
        </p:nvSpPr>
        <p:spPr bwMode="auto">
          <a:xfrm>
            <a:off x="818592" y="332656"/>
            <a:ext cx="82809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200" b="1" dirty="0" smtClean="0">
                <a:solidFill>
                  <a:srgbClr val="00B050"/>
                </a:solidFill>
                <a:latin typeface="+mj-lt"/>
              </a:rPr>
              <a:t>Supporting Pupils to Achieve and Aspire</a:t>
            </a:r>
            <a:endParaRPr lang="en-GB" altLang="en-US" sz="3200" b="1" dirty="0">
              <a:solidFill>
                <a:srgbClr val="00B050"/>
              </a:solidFill>
              <a:latin typeface="+mj-lt"/>
            </a:endParaRPr>
          </a:p>
        </p:txBody>
      </p:sp>
      <p:pic>
        <p:nvPicPr>
          <p:cNvPr id="7" name="Picture 5" descr="New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8912" y="5805264"/>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212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39974" y="256679"/>
            <a:ext cx="7626052" cy="778098"/>
          </a:xfrm>
        </p:spPr>
        <p:txBody>
          <a:bodyPr/>
          <a:lstStyle/>
          <a:p>
            <a:pPr eaLnBrk="1" hangingPunct="1"/>
            <a:r>
              <a:rPr lang="en-GB" altLang="en-US" sz="4000" b="1" dirty="0" smtClean="0">
                <a:solidFill>
                  <a:srgbClr val="00B050"/>
                </a:solidFill>
              </a:rPr>
              <a:t>National Curriculum Structure</a:t>
            </a:r>
          </a:p>
        </p:txBody>
      </p:sp>
      <p:sp>
        <p:nvSpPr>
          <p:cNvPr id="5123" name="Rectangle 3"/>
          <p:cNvSpPr>
            <a:spLocks noGrp="1" noChangeArrowheads="1"/>
          </p:cNvSpPr>
          <p:nvPr>
            <p:ph type="body" idx="1"/>
          </p:nvPr>
        </p:nvSpPr>
        <p:spPr>
          <a:xfrm>
            <a:off x="495300" y="1268760"/>
            <a:ext cx="8915400" cy="5184576"/>
          </a:xfrm>
        </p:spPr>
        <p:txBody>
          <a:bodyPr/>
          <a:lstStyle/>
          <a:p>
            <a:pPr algn="ctr" eaLnBrk="1" hangingPunct="1">
              <a:buFontTx/>
              <a:buNone/>
            </a:pPr>
            <a:r>
              <a:rPr lang="en-GB" altLang="en-US" dirty="0" smtClean="0">
                <a:solidFill>
                  <a:srgbClr val="00B050"/>
                </a:solidFill>
              </a:rPr>
              <a:t>S1, 2, 3 – Broad General Education</a:t>
            </a:r>
          </a:p>
          <a:p>
            <a:pPr algn="ctr" eaLnBrk="1" hangingPunct="1">
              <a:buFontTx/>
              <a:buNone/>
            </a:pPr>
            <a:r>
              <a:rPr lang="en-GB" altLang="en-US" sz="2400" dirty="0" smtClean="0">
                <a:solidFill>
                  <a:srgbClr val="00B050"/>
                </a:solidFill>
              </a:rPr>
              <a:t>(</a:t>
            </a:r>
            <a:r>
              <a:rPr lang="en-GB" altLang="en-US" sz="2400" dirty="0">
                <a:solidFill>
                  <a:srgbClr val="00B050"/>
                </a:solidFill>
              </a:rPr>
              <a:t>S</a:t>
            </a:r>
            <a:r>
              <a:rPr lang="en-GB" altLang="en-US" sz="2400" dirty="0" smtClean="0">
                <a:solidFill>
                  <a:srgbClr val="00B050"/>
                </a:solidFill>
              </a:rPr>
              <a:t>kills &amp; Knowledge development)</a:t>
            </a:r>
          </a:p>
          <a:p>
            <a:pPr algn="ctr" eaLnBrk="1" hangingPunct="1"/>
            <a:endParaRPr lang="en-GB" altLang="en-US" dirty="0" smtClean="0">
              <a:solidFill>
                <a:srgbClr val="00B050"/>
              </a:solidFill>
            </a:endParaRPr>
          </a:p>
          <a:p>
            <a:pPr algn="ctr" eaLnBrk="1" hangingPunct="1">
              <a:buFontTx/>
              <a:buNone/>
            </a:pPr>
            <a:endParaRPr lang="en-GB" altLang="en-US" dirty="0" smtClean="0">
              <a:solidFill>
                <a:srgbClr val="00B050"/>
              </a:solidFill>
            </a:endParaRPr>
          </a:p>
          <a:p>
            <a:pPr algn="ctr" eaLnBrk="1" hangingPunct="1">
              <a:buFontTx/>
              <a:buNone/>
            </a:pPr>
            <a:r>
              <a:rPr lang="en-GB" altLang="en-US" dirty="0" smtClean="0">
                <a:solidFill>
                  <a:srgbClr val="00B050"/>
                </a:solidFill>
              </a:rPr>
              <a:t>S4, 5, 6 – Senior Phase</a:t>
            </a:r>
          </a:p>
          <a:p>
            <a:pPr algn="ctr" eaLnBrk="1" hangingPunct="1">
              <a:buFontTx/>
              <a:buNone/>
            </a:pPr>
            <a:r>
              <a:rPr lang="en-GB" altLang="en-US" sz="2400" dirty="0" smtClean="0">
                <a:solidFill>
                  <a:srgbClr val="00B050"/>
                </a:solidFill>
              </a:rPr>
              <a:t>(Certification – SQA and other Awards)</a:t>
            </a:r>
          </a:p>
          <a:p>
            <a:pPr algn="ctr" eaLnBrk="1" hangingPunct="1">
              <a:buFontTx/>
              <a:buNone/>
            </a:pPr>
            <a:endParaRPr lang="en-GB" altLang="en-US" dirty="0" smtClean="0">
              <a:solidFill>
                <a:srgbClr val="00B050"/>
              </a:solidFill>
            </a:endParaRPr>
          </a:p>
          <a:p>
            <a:pPr algn="ctr" eaLnBrk="1" hangingPunct="1">
              <a:buFontTx/>
              <a:buNone/>
            </a:pPr>
            <a:endParaRPr lang="en-GB" altLang="en-US" dirty="0" smtClean="0">
              <a:solidFill>
                <a:srgbClr val="00B050"/>
              </a:solidFill>
            </a:endParaRPr>
          </a:p>
          <a:p>
            <a:pPr algn="ctr" eaLnBrk="1" hangingPunct="1">
              <a:buFontTx/>
              <a:buNone/>
            </a:pPr>
            <a:r>
              <a:rPr lang="en-GB" altLang="en-US" dirty="0" smtClean="0">
                <a:solidFill>
                  <a:srgbClr val="00B050"/>
                </a:solidFill>
              </a:rPr>
              <a:t>Positive (post-school) Destination</a:t>
            </a:r>
          </a:p>
        </p:txBody>
      </p:sp>
      <p:sp>
        <p:nvSpPr>
          <p:cNvPr id="5124" name="AutoShape 5"/>
          <p:cNvSpPr>
            <a:spLocks noChangeArrowheads="1"/>
          </p:cNvSpPr>
          <p:nvPr/>
        </p:nvSpPr>
        <p:spPr bwMode="auto">
          <a:xfrm>
            <a:off x="4448176" y="2421384"/>
            <a:ext cx="936625" cy="1007616"/>
          </a:xfrm>
          <a:prstGeom prst="downArrow">
            <a:avLst>
              <a:gd name="adj1" fmla="val 50000"/>
              <a:gd name="adj2" fmla="val 25000"/>
            </a:avLst>
          </a:prstGeom>
          <a:solidFill>
            <a:srgbClr val="7030A0"/>
          </a:solidFill>
          <a:ln w="9525">
            <a:solidFill>
              <a:schemeClr val="tx1"/>
            </a:solidFill>
            <a:miter lim="800000"/>
            <a:headEnd/>
            <a:tailEnd/>
          </a:ln>
          <a:effectLst/>
          <a:extLst/>
        </p:spPr>
        <p:txBody>
          <a:bodyPr vert="eaVert" wrap="none" anchor="ctr"/>
          <a:lstStyle>
            <a:lvl1pPr>
              <a:spcBef>
                <a:spcPct val="20000"/>
              </a:spcBef>
              <a:buChar char="•"/>
              <a:defRPr sz="3200">
                <a:solidFill>
                  <a:schemeClr val="accent2"/>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accent2"/>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accent2"/>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accent2"/>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accent2"/>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lang="en-US" altLang="en-US" sz="1800">
              <a:solidFill>
                <a:srgbClr val="7030A0"/>
              </a:solidFill>
              <a:latin typeface="Arial" panose="020B0604020202020204" pitchFamily="34" charset="0"/>
            </a:endParaRPr>
          </a:p>
        </p:txBody>
      </p:sp>
      <p:sp>
        <p:nvSpPr>
          <p:cNvPr id="5125" name="AutoShape 6"/>
          <p:cNvSpPr>
            <a:spLocks noChangeArrowheads="1"/>
          </p:cNvSpPr>
          <p:nvPr/>
        </p:nvSpPr>
        <p:spPr bwMode="auto">
          <a:xfrm>
            <a:off x="4448176" y="4653632"/>
            <a:ext cx="936625" cy="1007616"/>
          </a:xfrm>
          <a:prstGeom prst="downArrow">
            <a:avLst>
              <a:gd name="adj1" fmla="val 50000"/>
              <a:gd name="adj2" fmla="val 25000"/>
            </a:avLst>
          </a:prstGeom>
          <a:solidFill>
            <a:srgbClr val="7030A0"/>
          </a:solidFill>
          <a:ln w="9525">
            <a:solidFill>
              <a:schemeClr val="tx1"/>
            </a:solidFill>
            <a:miter lim="800000"/>
            <a:headEnd/>
            <a:tailEnd/>
          </a:ln>
          <a:effectLst/>
          <a:extLst/>
        </p:spPr>
        <p:txBody>
          <a:bodyPr vert="eaVert" wrap="none" anchor="ctr"/>
          <a:lstStyle>
            <a:lvl1pPr>
              <a:spcBef>
                <a:spcPct val="20000"/>
              </a:spcBef>
              <a:buChar char="•"/>
              <a:defRPr sz="3200">
                <a:solidFill>
                  <a:schemeClr val="accent2"/>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accent2"/>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accent2"/>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accent2"/>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accent2"/>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lang="en-US" altLang="en-US" sz="1800">
              <a:solidFill>
                <a:schemeClr val="tx1"/>
              </a:solidFill>
              <a:latin typeface="Arial" panose="020B0604020202020204" pitchFamily="34" charset="0"/>
            </a:endParaRPr>
          </a:p>
        </p:txBody>
      </p:sp>
      <p:pic>
        <p:nvPicPr>
          <p:cNvPr id="6" name="Picture 5" descr="New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8912" y="5805264"/>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928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6_Default Design">
  <a:themeElements>
    <a:clrScheme name="">
      <a:dk1>
        <a:srgbClr val="000000"/>
      </a:dk1>
      <a:lt1>
        <a:srgbClr val="E6F2FF"/>
      </a:lt1>
      <a:dk2>
        <a:srgbClr val="000000"/>
      </a:dk2>
      <a:lt2>
        <a:srgbClr val="808080"/>
      </a:lt2>
      <a:accent1>
        <a:srgbClr val="00CC99"/>
      </a:accent1>
      <a:accent2>
        <a:srgbClr val="3333CC"/>
      </a:accent2>
      <a:accent3>
        <a:srgbClr val="F0F7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
      <a:dk1>
        <a:srgbClr val="000000"/>
      </a:dk1>
      <a:lt1>
        <a:srgbClr val="E6F2FF"/>
      </a:lt1>
      <a:dk2>
        <a:srgbClr val="000000"/>
      </a:dk2>
      <a:lt2>
        <a:srgbClr val="808080"/>
      </a:lt2>
      <a:accent1>
        <a:srgbClr val="00CC99"/>
      </a:accent1>
      <a:accent2>
        <a:srgbClr val="3333CC"/>
      </a:accent2>
      <a:accent3>
        <a:srgbClr val="F0F7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
      <a:dk1>
        <a:srgbClr val="000000"/>
      </a:dk1>
      <a:lt1>
        <a:srgbClr val="E6F2FF"/>
      </a:lt1>
      <a:dk2>
        <a:srgbClr val="000000"/>
      </a:dk2>
      <a:lt2>
        <a:srgbClr val="808080"/>
      </a:lt2>
      <a:accent1>
        <a:srgbClr val="00CC99"/>
      </a:accent1>
      <a:accent2>
        <a:srgbClr val="3333CC"/>
      </a:accent2>
      <a:accent3>
        <a:srgbClr val="F0F7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
      <a:dk1>
        <a:srgbClr val="000000"/>
      </a:dk1>
      <a:lt1>
        <a:srgbClr val="E6F2FF"/>
      </a:lt1>
      <a:dk2>
        <a:srgbClr val="000000"/>
      </a:dk2>
      <a:lt2>
        <a:srgbClr val="808080"/>
      </a:lt2>
      <a:accent1>
        <a:srgbClr val="00CC99"/>
      </a:accent1>
      <a:accent2>
        <a:srgbClr val="3333CC"/>
      </a:accent2>
      <a:accent3>
        <a:srgbClr val="F0F7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
      <a:dk1>
        <a:srgbClr val="000000"/>
      </a:dk1>
      <a:lt1>
        <a:srgbClr val="E6F2FF"/>
      </a:lt1>
      <a:dk2>
        <a:srgbClr val="000000"/>
      </a:dk2>
      <a:lt2>
        <a:srgbClr val="808080"/>
      </a:lt2>
      <a:accent1>
        <a:srgbClr val="00CC99"/>
      </a:accent1>
      <a:accent2>
        <a:srgbClr val="3333CC"/>
      </a:accent2>
      <a:accent3>
        <a:srgbClr val="F0F7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
      <a:dk1>
        <a:srgbClr val="000000"/>
      </a:dk1>
      <a:lt1>
        <a:srgbClr val="E6F2FF"/>
      </a:lt1>
      <a:dk2>
        <a:srgbClr val="000000"/>
      </a:dk2>
      <a:lt2>
        <a:srgbClr val="808080"/>
      </a:lt2>
      <a:accent1>
        <a:srgbClr val="00CC99"/>
      </a:accent1>
      <a:accent2>
        <a:srgbClr val="3333CC"/>
      </a:accent2>
      <a:accent3>
        <a:srgbClr val="F0F7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5025</TotalTime>
  <Words>1548</Words>
  <Application>Microsoft Office PowerPoint</Application>
  <PresentationFormat>A4 Paper (210x297 mm)</PresentationFormat>
  <Paragraphs>336</Paragraphs>
  <Slides>40</Slides>
  <Notes>10</Notes>
  <HiddenSlides>0</HiddenSlides>
  <MMClips>0</MMClips>
  <ScaleCrop>false</ScaleCrop>
  <HeadingPairs>
    <vt:vector size="4" baseType="variant">
      <vt:variant>
        <vt:lpstr>Theme</vt:lpstr>
      </vt:variant>
      <vt:variant>
        <vt:i4>7</vt:i4>
      </vt:variant>
      <vt:variant>
        <vt:lpstr>Slide Titles</vt:lpstr>
      </vt:variant>
      <vt:variant>
        <vt:i4>40</vt:i4>
      </vt:variant>
    </vt:vector>
  </HeadingPairs>
  <TitlesOfParts>
    <vt:vector size="47" baseType="lpstr">
      <vt:lpstr>Default Design</vt:lpstr>
      <vt:lpstr>6_Default Design</vt:lpstr>
      <vt:lpstr>4_Default Design</vt:lpstr>
      <vt:lpstr>5_Default Design</vt:lpstr>
      <vt:lpstr>7_Default Design</vt:lpstr>
      <vt:lpstr>2_Default Design</vt:lpstr>
      <vt:lpstr>3_Default Design</vt:lpstr>
      <vt:lpstr>PowerPoint Presentation</vt:lpstr>
      <vt:lpstr>PowerPoint Presentation</vt:lpstr>
      <vt:lpstr>Welcome and Aims</vt:lpstr>
      <vt:lpstr>PowerPoint Presentation</vt:lpstr>
      <vt:lpstr>S4</vt:lpstr>
      <vt:lpstr>S5</vt:lpstr>
      <vt:lpstr>PowerPoint Presentation</vt:lpstr>
      <vt:lpstr>PowerPoint Presentation</vt:lpstr>
      <vt:lpstr>National Curriculum Structure</vt:lpstr>
      <vt:lpstr>The Curriculum</vt:lpstr>
      <vt:lpstr>PowerPoint Presentation</vt:lpstr>
      <vt:lpstr>CfE National Qualifications</vt:lpstr>
      <vt:lpstr>PowerPoint Presentation</vt:lpstr>
      <vt:lpstr>Options Process</vt:lpstr>
      <vt:lpstr>Senior Phase Transitions</vt:lpstr>
      <vt:lpstr>PowerPoint Presentation</vt:lpstr>
      <vt:lpstr>PowerPoint Presentation</vt:lpstr>
      <vt:lpstr>PowerPoint Presentation</vt:lpstr>
      <vt:lpstr>PowerPoint Presentation</vt:lpstr>
      <vt:lpstr>PowerPoint Presentation</vt:lpstr>
      <vt:lpstr>“The objective of our School College links programme is to offer a broad range of vocational education opportunities that introduce pupils to industry relevant knowledge whilst developing transferable skills that support transition to the workplace at the level most suited to their individual aspirations.”</vt:lpstr>
      <vt:lpstr>PowerPoint Presentation</vt:lpstr>
      <vt:lpstr>Subject Areas include:</vt:lpstr>
      <vt:lpstr>Qualifications include:</vt:lpstr>
      <vt:lpstr>PowerPoint Presentation</vt:lpstr>
      <vt:lpstr>Questions?</vt:lpstr>
      <vt:lpstr>PowerPoint Presentation</vt:lpstr>
      <vt:lpstr>PowerPoint Presentation</vt:lpstr>
      <vt:lpstr>Career Education Opportunities   “Right Route to the Right Job, through the Right Course, via the Right information” (15-24 Learner Journey Review May 2018)     </vt:lpstr>
      <vt:lpstr>“The objective of our School College links programme is to offer a broad range of vocational education opportunities that introduce pupils to industry relevant knowledge whilst developing transferable skills that support transition to the workplace at the level most suited to their individual aspirations.”</vt:lpstr>
      <vt:lpstr>School College Links Courses</vt:lpstr>
      <vt:lpstr>School College Links </vt:lpstr>
      <vt:lpstr>School College Links Courses</vt:lpstr>
      <vt:lpstr>Subject Areas include:</vt:lpstr>
      <vt:lpstr>Qualifications include:</vt:lpstr>
      <vt:lpstr>What is a Foundation Apprenticeship?</vt:lpstr>
      <vt:lpstr>Benefits of a Foundation Apprenticeship</vt:lpstr>
      <vt:lpstr>Foundation Apprenticeship Frameworks</vt:lpstr>
      <vt:lpstr>Contact Us</vt:lpstr>
      <vt:lpstr>PowerPoint Presentation</vt:lpstr>
    </vt:vector>
  </TitlesOfParts>
  <Company>Aberdeenshire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ahall2</dc:creator>
  <cp:lastModifiedBy>IGSLWright</cp:lastModifiedBy>
  <cp:revision>292</cp:revision>
  <cp:lastPrinted>2018-11-19T17:09:12Z</cp:lastPrinted>
  <dcterms:created xsi:type="dcterms:W3CDTF">2009-12-15T12:46:03Z</dcterms:created>
  <dcterms:modified xsi:type="dcterms:W3CDTF">2019-01-29T15:18:51Z</dcterms:modified>
</cp:coreProperties>
</file>