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735" r:id="rId5"/>
  </p:sldMasterIdLst>
  <p:notesMasterIdLst>
    <p:notesMasterId r:id="rId26"/>
  </p:notesMasterIdLst>
  <p:handoutMasterIdLst>
    <p:handoutMasterId r:id="rId27"/>
  </p:handoutMasterIdLst>
  <p:sldIdLst>
    <p:sldId id="258" r:id="rId6"/>
    <p:sldId id="278" r:id="rId7"/>
    <p:sldId id="309" r:id="rId8"/>
    <p:sldId id="342" r:id="rId9"/>
    <p:sldId id="343" r:id="rId10"/>
    <p:sldId id="344" r:id="rId11"/>
    <p:sldId id="291" r:id="rId12"/>
    <p:sldId id="292" r:id="rId13"/>
    <p:sldId id="346" r:id="rId14"/>
    <p:sldId id="352" r:id="rId15"/>
    <p:sldId id="353" r:id="rId16"/>
    <p:sldId id="354" r:id="rId17"/>
    <p:sldId id="340" r:id="rId18"/>
    <p:sldId id="337" r:id="rId19"/>
    <p:sldId id="338" r:id="rId20"/>
    <p:sldId id="295" r:id="rId21"/>
    <p:sldId id="316" r:id="rId22"/>
    <p:sldId id="257" r:id="rId23"/>
    <p:sldId id="351" r:id="rId24"/>
    <p:sldId id="296" r:id="rId25"/>
  </p:sldIdLst>
  <p:sldSz cx="9906000" cy="6858000" type="A4"/>
  <p:notesSz cx="6808788" cy="99409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99FF33"/>
    <a:srgbClr val="CC00CC"/>
    <a:srgbClr val="FFFFFF"/>
    <a:srgbClr val="006600"/>
    <a:srgbClr val="003300"/>
    <a:srgbClr val="339966"/>
    <a:srgbClr val="2EF65E"/>
    <a:srgbClr val="99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D134C-509A-41B5-B5FE-1261DA6EEEC6}" v="4" dt="2022-02-15T10:20:16.081"/>
    <p1510:client id="{1A9AFCF3-6B6D-4DD3-B4F8-F3D4A1E52147}" v="8" dt="2022-02-15T10:06:49.9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252" y="5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394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775" y="1"/>
            <a:ext cx="2951392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3637"/>
            <a:ext cx="2951394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775" y="9443637"/>
            <a:ext cx="2951392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fld id="{8A006170-CFBA-49BD-88C5-F32AA45152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6473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394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775" y="1"/>
            <a:ext cx="2951392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5963" y="747713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17" y="4721011"/>
            <a:ext cx="5447355" cy="447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37"/>
            <a:ext cx="2951394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775" y="9443637"/>
            <a:ext cx="2951392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fld id="{AA7DCC19-C783-4208-8913-2AFA2BA0A5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8739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7DCC19-C783-4208-8913-2AFA2BA0A57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68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A7E0D-FD87-47FC-AF44-AF7836C97B5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6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0AEB4E-DF80-4C5A-8FCB-FEC440150A1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4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9A8A89-BB8D-4F03-BD9C-842E47AD70DB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613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9A8A89-BB8D-4F03-BD9C-842E47AD70DB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613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4EF7A-71CD-4DFA-97E8-C68BD37330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51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0256-0A29-49C3-B48C-A6C3754D7F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904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B49A7-B48E-4C33-A857-1CE238FB3E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114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4EF7A-71CD-4DFA-97E8-C68BD37330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3974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6308-EEFE-43F7-96F6-E569064D8A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4211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31279-FA9A-4369-8215-14B95371EB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5189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DE1A2-77AA-4489-A5D5-091D7C6FE2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3877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53CE-3FEA-4112-9503-858C97108E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084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CEE4-06BD-4716-B5BF-B3BB51B3D9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1819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C6E73-565C-4112-957B-F3964864E6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0009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BD000-548F-4652-B778-2033E769F4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5980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6308-EEFE-43F7-96F6-E569064D8A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4805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9B9B-7EF2-47C4-AD5D-8211887A8B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9596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0256-0A29-49C3-B48C-A6C3754D7F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2922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B49A7-B48E-4C33-A857-1CE238FB3E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546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31279-FA9A-4369-8215-14B95371EB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934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DE1A2-77AA-4489-A5D5-091D7C6FE2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158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53CE-3FEA-4112-9503-858C97108E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595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CEE4-06BD-4716-B5BF-B3BB51B3D9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235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C6E73-565C-4112-957B-F3964864E6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537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BD000-548F-4652-B778-2033E769F4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199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9B9B-7EF2-47C4-AD5D-8211887A8B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281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915B010-442E-4E95-AEDC-737854F1E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915B010-442E-4E95-AEDC-737854F1E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524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gordonschools.aberdeenshire.sch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hyperlink" Target="https://www.myworldofwork.co.uk/my-career-options/choosing-my-subject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hyperlink" Target="https://www.mykidscareer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hyperlink" Target="https://www.nescol.ac.uk/students/new-applicants/school-links/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" y="0"/>
            <a:ext cx="9905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 descr="A picture containing tree, grass, outdoor, nature&#10;&#10;Description automatically generated">
            <a:extLst>
              <a:ext uri="{FF2B5EF4-FFF2-40B4-BE49-F238E27FC236}">
                <a16:creationId xmlns:a16="http://schemas.microsoft.com/office/drawing/2014/main" id="{1C7D09D8-8B7D-4B5C-ACC2-61007A7A19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r="13170"/>
          <a:stretch/>
        </p:blipFill>
        <p:spPr>
          <a:xfrm>
            <a:off x="20" y="10"/>
            <a:ext cx="8081984" cy="685799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76164" y="0"/>
            <a:ext cx="4229836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7933" y="0"/>
            <a:ext cx="4098067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41323" y="0"/>
            <a:ext cx="2055400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171027" y="1556792"/>
            <a:ext cx="3730242" cy="2700062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GB" altLang="en-US" b="1">
                <a:solidFill>
                  <a:srgbClr val="7030A0"/>
                </a:solidFill>
              </a:rPr>
              <a:t>S2 Broad General Education:</a:t>
            </a:r>
          </a:p>
          <a:p>
            <a:pPr algn="ctr" eaLnBrk="1" hangingPunct="1">
              <a:spcBef>
                <a:spcPts val="0"/>
              </a:spcBef>
              <a:buNone/>
            </a:pPr>
            <a:endParaRPr lang="en-GB" sz="1200">
              <a:solidFill>
                <a:srgbClr val="7030A0"/>
              </a:solidFill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GB" altLang="en-US" b="1">
                <a:solidFill>
                  <a:srgbClr val="7030A0"/>
                </a:solidFill>
              </a:rPr>
              <a:t>Personalising the </a:t>
            </a:r>
            <a:r>
              <a:rPr lang="en-GB" altLang="en-US" b="1">
                <a:solidFill>
                  <a:srgbClr val="7030A0"/>
                </a:solidFill>
                <a:latin typeface="Arial"/>
              </a:rPr>
              <a:t>transition i</a:t>
            </a:r>
            <a:r>
              <a:rPr lang="en-GB" altLang="en-US" b="1">
                <a:solidFill>
                  <a:srgbClr val="7030A0"/>
                </a:solidFill>
              </a:rPr>
              <a:t>nto S3</a:t>
            </a:r>
          </a:p>
        </p:txBody>
      </p:sp>
      <p:pic>
        <p:nvPicPr>
          <p:cNvPr id="13" name="Picture 5" descr="New Picture">
            <a:extLst>
              <a:ext uri="{FF2B5EF4-FFF2-40B4-BE49-F238E27FC236}">
                <a16:creationId xmlns:a16="http://schemas.microsoft.com/office/drawing/2014/main" id="{D231A59F-27E5-408E-A20A-CD1377EC8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22" y="6060833"/>
            <a:ext cx="559597" cy="6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CCCBF9-81DB-4DD4-85F2-9BF224F00C80}"/>
              </a:ext>
            </a:extLst>
          </p:cNvPr>
          <p:cNvSpPr/>
          <p:nvPr/>
        </p:nvSpPr>
        <p:spPr>
          <a:xfrm>
            <a:off x="6558877" y="4481735"/>
            <a:ext cx="3309791" cy="13542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en-GB" altLang="en-US" sz="2400" dirty="0">
                <a:solidFill>
                  <a:srgbClr val="92D050"/>
                </a:solidFill>
              </a:rPr>
              <a:t>Curriculum Information 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en-GB" altLang="en-US" sz="2400" dirty="0">
                <a:solidFill>
                  <a:srgbClr val="92D050"/>
                </a:solidFill>
              </a:rPr>
              <a:t>Presentation 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en-GB" altLang="en-US" sz="2400" dirty="0">
                <a:solidFill>
                  <a:srgbClr val="92D050"/>
                </a:solidFill>
                <a:latin typeface="Arial"/>
                <a:cs typeface="Arial"/>
              </a:rPr>
              <a:t>February 2022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EDFBEB-7985-4DFC-B4E1-0261A2A83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5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50"/>
    </mc:Choice>
    <mc:Fallback xmlns="">
      <p:transition spd="slow" advTm="9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5031" y="989251"/>
            <a:ext cx="9835937" cy="5246449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>
                <a:solidFill>
                  <a:srgbClr val="00B050"/>
                </a:solidFill>
              </a:rPr>
              <a:t>Team Game – Parents / Carers, Pupils, Community, Teachers &amp; Support Colleagues, FHs, PTs &amp; SLT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>
                <a:solidFill>
                  <a:srgbClr val="00B050"/>
                </a:solidFill>
              </a:rPr>
              <a:t>Learning Conversations – Knowing where you are in your learning and next steps to improve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>
                <a:solidFill>
                  <a:srgbClr val="00B050"/>
                </a:solidFill>
              </a:rPr>
              <a:t>Stronger Attendance = Stronger Qualifications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>
                <a:solidFill>
                  <a:srgbClr val="00B050"/>
                </a:solidFill>
              </a:rPr>
              <a:t>“Hard work beats talent…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None/>
              <a:defRPr/>
            </a:pPr>
            <a:r>
              <a:rPr lang="en-GB" altLang="en-US" sz="2800">
                <a:solidFill>
                  <a:srgbClr val="00B050"/>
                </a:solidFill>
              </a:rPr>
              <a:t>    …when talent doesn’t work hard”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>
                <a:solidFill>
                  <a:srgbClr val="00B050"/>
                </a:solidFill>
              </a:rPr>
              <a:t>Resilience – be inspired to do better always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altLang="en-US" sz="240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32380" y="90302"/>
            <a:ext cx="82809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7030A0"/>
                </a:solidFill>
                <a:latin typeface="+mj-lt"/>
              </a:rPr>
              <a:t>Supporting Pupils to Achieve and Aspire</a:t>
            </a:r>
          </a:p>
        </p:txBody>
      </p:sp>
      <p:pic>
        <p:nvPicPr>
          <p:cNvPr id="7" name="Picture 5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510" y="6255522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D88ABA-F195-44A9-980E-881F2CDD6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18"/>
    </mc:Choice>
    <mc:Fallback xmlns="">
      <p:transition spd="slow" advTm="6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0652" y="216470"/>
            <a:ext cx="6264696" cy="640085"/>
          </a:xfrm>
        </p:spPr>
        <p:txBody>
          <a:bodyPr/>
          <a:lstStyle/>
          <a:p>
            <a:pPr eaLnBrk="1" hangingPunct="1"/>
            <a:r>
              <a:rPr lang="en-GB" altLang="en-US" sz="3600" b="1">
                <a:solidFill>
                  <a:srgbClr val="7030A0"/>
                </a:solidFill>
              </a:rPr>
              <a:t>Transition from S2 into S3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0472" y="1078804"/>
            <a:ext cx="4998041" cy="323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400">
                <a:solidFill>
                  <a:srgbClr val="7030A0"/>
                </a:solidFill>
              </a:rPr>
              <a:t>Decisions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10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>
                <a:solidFill>
                  <a:srgbClr val="00B050"/>
                </a:solidFill>
              </a:rPr>
              <a:t>Enjoyment / Challenge / Interest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>
                <a:solidFill>
                  <a:srgbClr val="00B050"/>
                </a:solidFill>
              </a:rPr>
              <a:t>Strengths / Development needs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>
                <a:solidFill>
                  <a:srgbClr val="00B050"/>
                </a:solidFill>
              </a:rPr>
              <a:t>Skill sets &amp; breadth vs depth?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>
                <a:solidFill>
                  <a:srgbClr val="00B050"/>
                </a:solidFill>
              </a:rPr>
              <a:t>Future career paths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>
                <a:solidFill>
                  <a:srgbClr val="00B050"/>
                </a:solidFill>
              </a:rPr>
              <a:t>Advice of Teachers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>
                <a:solidFill>
                  <a:srgbClr val="00B050"/>
                </a:solidFill>
              </a:rPr>
              <a:t>Discussion with Parents / Carers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>
                <a:solidFill>
                  <a:srgbClr val="00B050"/>
                </a:solidFill>
              </a:rPr>
              <a:t>Progression Pathways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5471618" y="1078804"/>
            <a:ext cx="4106613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sz="2400">
                <a:solidFill>
                  <a:srgbClr val="7030A0"/>
                </a:solidFill>
                <a:latin typeface="Arial"/>
                <a:cs typeface="Arial"/>
              </a:rPr>
              <a:t>Support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>
              <a:solidFill>
                <a:srgbClr val="00B050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>
                <a:solidFill>
                  <a:srgbClr val="00B050"/>
                </a:solidFill>
                <a:latin typeface="+mn-lt"/>
              </a:rPr>
              <a:t>TGS Reporting</a:t>
            </a:r>
            <a:endParaRPr lang="en-GB" altLang="en-US" sz="2400">
              <a:solidFill>
                <a:srgbClr val="00B050"/>
              </a:solidFill>
              <a:latin typeface="+mn-lt"/>
              <a:cs typeface="Arial"/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>
                <a:solidFill>
                  <a:srgbClr val="00B050"/>
                </a:solidFill>
                <a:latin typeface="+mn-lt"/>
              </a:rPr>
              <a:t>Guidance Colleagues</a:t>
            </a:r>
            <a:endParaRPr lang="en-GB" altLang="en-US" sz="2400">
              <a:solidFill>
                <a:srgbClr val="00B050"/>
              </a:solidFill>
              <a:latin typeface="+mn-lt"/>
              <a:cs typeface="Arial"/>
            </a:endParaRPr>
          </a:p>
          <a:p>
            <a:pPr marL="457200" indent="-457200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>
                <a:solidFill>
                  <a:srgbClr val="00B050"/>
                </a:solidFill>
                <a:latin typeface="+mn-lt"/>
                <a:cs typeface="Arial"/>
              </a:rPr>
              <a:t>My World of Work</a:t>
            </a:r>
            <a:endParaRPr lang="en-GB" altLang="en-US" sz="2400">
              <a:solidFill>
                <a:srgbClr val="00B050"/>
              </a:solidFill>
              <a:latin typeface="+mn-lt"/>
            </a:endParaRPr>
          </a:p>
          <a:p>
            <a:pPr marL="457200" indent="-457200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>
                <a:solidFill>
                  <a:srgbClr val="00B050"/>
                </a:solidFill>
                <a:latin typeface="+mn-lt"/>
                <a:cs typeface="Arial"/>
              </a:rPr>
              <a:t>My Kids Career</a:t>
            </a:r>
            <a:endParaRPr lang="en-GB" altLang="en-US" sz="2400">
              <a:solidFill>
                <a:srgbClr val="00B050"/>
              </a:solidFill>
              <a:latin typeface="+mn-lt"/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>
                <a:solidFill>
                  <a:srgbClr val="00B050"/>
                </a:solidFill>
                <a:latin typeface="+mn-lt"/>
              </a:rPr>
              <a:t>TGS Course outlines</a:t>
            </a:r>
            <a:endParaRPr lang="en-GB" altLang="en-US" sz="2400">
              <a:solidFill>
                <a:srgbClr val="00B050"/>
              </a:solidFill>
              <a:latin typeface="+mn-lt"/>
              <a:cs typeface="Arial"/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>
                <a:solidFill>
                  <a:srgbClr val="00B050"/>
                </a:solidFill>
                <a:latin typeface="+mn-lt"/>
              </a:rPr>
              <a:t>Nationals in a Nutshell</a:t>
            </a:r>
            <a:endParaRPr lang="en-GB" altLang="en-US" sz="2400">
              <a:solidFill>
                <a:srgbClr val="00B050"/>
              </a:solidFill>
              <a:latin typeface="+mn-lt"/>
              <a:cs typeface="Arial"/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>
                <a:solidFill>
                  <a:srgbClr val="00B050"/>
                </a:solidFill>
                <a:latin typeface="+mn-lt"/>
              </a:rPr>
              <a:t>Skills Development Scotland (SDS)</a:t>
            </a:r>
            <a:r>
              <a:rPr lang="en-GB" altLang="en-US" sz="2400">
                <a:solidFill>
                  <a:srgbClr val="00B050"/>
                </a:solidFill>
                <a:latin typeface="+mn-lt"/>
                <a:cs typeface="Arial"/>
              </a:rPr>
              <a:t> </a:t>
            </a:r>
            <a:r>
              <a:rPr lang="en-GB" altLang="en-US" sz="2400">
                <a:solidFill>
                  <a:srgbClr val="00B050"/>
                </a:solidFill>
                <a:latin typeface="+mn-lt"/>
              </a:rPr>
              <a:t>Advisor</a:t>
            </a:r>
            <a:endParaRPr lang="en-GB" altLang="en-US" sz="2400">
              <a:solidFill>
                <a:srgbClr val="00B050"/>
              </a:solidFill>
              <a:latin typeface="+mn-lt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002" y="4602507"/>
            <a:ext cx="8873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rgbClr val="7030A0"/>
                </a:solidFill>
              </a:rPr>
              <a:t>It’s important that each individual pupil considers their decisions.</a:t>
            </a:r>
          </a:p>
          <a:p>
            <a:pPr algn="ctr"/>
            <a:endParaRPr lang="en-GB" sz="1200">
              <a:solidFill>
                <a:srgbClr val="7030A0"/>
              </a:solidFill>
            </a:endParaRPr>
          </a:p>
          <a:p>
            <a:pPr algn="ctr"/>
            <a:r>
              <a:rPr lang="en-GB" sz="2400">
                <a:solidFill>
                  <a:srgbClr val="7030A0"/>
                </a:solidFill>
              </a:rPr>
              <a:t>Friendship groups and Teachers may change over time.</a:t>
            </a:r>
          </a:p>
          <a:p>
            <a:pPr algn="ctr"/>
            <a:endParaRPr lang="en-GB" sz="1200">
              <a:solidFill>
                <a:srgbClr val="7030A0"/>
              </a:solidFill>
            </a:endParaRPr>
          </a:p>
          <a:p>
            <a:pPr algn="ctr"/>
            <a:r>
              <a:rPr lang="en-GB" sz="2400">
                <a:solidFill>
                  <a:srgbClr val="7030A0"/>
                </a:solidFill>
              </a:rPr>
              <a:t>Creating a pathway(s) that will bring you to your chosen </a:t>
            </a:r>
          </a:p>
          <a:p>
            <a:pPr algn="ctr"/>
            <a:r>
              <a:rPr lang="en-GB" sz="2400">
                <a:solidFill>
                  <a:srgbClr val="7030A0"/>
                </a:solidFill>
              </a:rPr>
              <a:t>positive destination and / or having broad options to draw upon.</a:t>
            </a:r>
          </a:p>
        </p:txBody>
      </p:sp>
      <p:pic>
        <p:nvPicPr>
          <p:cNvPr id="8" name="Picture 7" descr="New Picture">
            <a:extLst>
              <a:ext uri="{FF2B5EF4-FFF2-40B4-BE49-F238E27FC236}">
                <a16:creationId xmlns:a16="http://schemas.microsoft.com/office/drawing/2014/main" id="{51C81D38-40BD-4984-97BE-6335A183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453" y="216470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4E5AC9-158A-4D3C-B4B8-D1CEBC937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57"/>
    </mc:Choice>
    <mc:Fallback xmlns="">
      <p:transition spd="slow" advTm="7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4788" y="-260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Progression Pathways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Expressive Arts example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90" y="616232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BA01B-3D0D-42FD-8D17-A65063BFE80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4" t="24287" r="22658" b="8469"/>
          <a:stretch/>
        </p:blipFill>
        <p:spPr bwMode="auto">
          <a:xfrm>
            <a:off x="268298" y="855775"/>
            <a:ext cx="8789158" cy="58084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B1CAA1-FE4D-49EC-B719-9274E1124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0"/>
    </mc:Choice>
    <mc:Fallback xmlns="">
      <p:transition spd="slow" advTm="1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E0EFCA-D5EF-44E7-8533-8BBDC89FF514}"/>
              </a:ext>
            </a:extLst>
          </p:cNvPr>
          <p:cNvSpPr txBox="1"/>
          <p:nvPr/>
        </p:nvSpPr>
        <p:spPr>
          <a:xfrm>
            <a:off x="5371381" y="379562"/>
            <a:ext cx="4534619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rgbClr val="7030A0"/>
                </a:solidFill>
              </a:rPr>
              <a:t>Example of a TGS course descriptor</a:t>
            </a:r>
          </a:p>
          <a:p>
            <a:pPr algn="ctr"/>
            <a:endParaRPr lang="en-GB" sz="2400">
              <a:solidFill>
                <a:srgbClr val="7030A0"/>
              </a:solidFill>
            </a:endParaRPr>
          </a:p>
          <a:p>
            <a:pPr algn="ctr"/>
            <a:r>
              <a:rPr lang="en-GB" sz="2400">
                <a:solidFill>
                  <a:srgbClr val="7030A0"/>
                </a:solidFill>
              </a:rPr>
              <a:t>These can be accessed via the TGS website:</a:t>
            </a:r>
          </a:p>
          <a:p>
            <a:pPr algn="ctr"/>
            <a:endParaRPr lang="en-GB" sz="2400">
              <a:solidFill>
                <a:srgbClr val="7030A0"/>
              </a:solidFill>
            </a:endParaRPr>
          </a:p>
          <a:p>
            <a:pPr algn="ctr"/>
            <a:r>
              <a:rPr lang="en-GB" sz="2400">
                <a:solidFill>
                  <a:srgbClr val="7030A0"/>
                </a:solidFill>
                <a:hlinkClick r:id="rId4"/>
              </a:rPr>
              <a:t>http://gordonschools.aberdeenshire.sch.uk/</a:t>
            </a:r>
            <a:endParaRPr lang="en-GB" sz="2400">
              <a:solidFill>
                <a:srgbClr val="7030A0"/>
              </a:solidFill>
            </a:endParaRPr>
          </a:p>
          <a:p>
            <a:pPr algn="ctr"/>
            <a:endParaRPr lang="en-GB" sz="900">
              <a:solidFill>
                <a:srgbClr val="7030A0"/>
              </a:solidFill>
            </a:endParaRPr>
          </a:p>
          <a:p>
            <a:pPr algn="ctr"/>
            <a:r>
              <a:rPr lang="en-GB" sz="2400">
                <a:solidFill>
                  <a:srgbClr val="7030A0"/>
                </a:solidFill>
              </a:rPr>
              <a:t>Go to: Curriculum – </a:t>
            </a:r>
          </a:p>
          <a:p>
            <a:pPr algn="ctr"/>
            <a:r>
              <a:rPr lang="en-GB" sz="2400">
                <a:solidFill>
                  <a:srgbClr val="7030A0"/>
                </a:solidFill>
              </a:rPr>
              <a:t>Course Choice</a:t>
            </a:r>
          </a:p>
          <a:p>
            <a:endParaRPr lang="en-GB" sz="2400">
              <a:solidFill>
                <a:srgbClr val="7030A0"/>
              </a:solidFill>
            </a:endParaRPr>
          </a:p>
          <a:p>
            <a:pPr algn="ctr"/>
            <a:r>
              <a:rPr lang="en-GB" sz="2400">
                <a:solidFill>
                  <a:srgbClr val="7030A0"/>
                </a:solidFill>
              </a:rPr>
              <a:t>A one page document summarising the benefits, skills, assessments, progression &amp; </a:t>
            </a:r>
          </a:p>
          <a:p>
            <a:pPr algn="ctr"/>
            <a:r>
              <a:rPr lang="en-GB" sz="2400">
                <a:solidFill>
                  <a:srgbClr val="7030A0"/>
                </a:solidFill>
              </a:rPr>
              <a:t>career pathways of that subject</a:t>
            </a:r>
          </a:p>
        </p:txBody>
      </p:sp>
      <p:pic>
        <p:nvPicPr>
          <p:cNvPr id="7" name="Picture 6" descr="New Picture">
            <a:extLst>
              <a:ext uri="{FF2B5EF4-FFF2-40B4-BE49-F238E27FC236}">
                <a16:creationId xmlns:a16="http://schemas.microsoft.com/office/drawing/2014/main" id="{56093CBD-F2A5-46A9-950D-D0819661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35" y="6185078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1189EF-2CB1-4E32-A794-B827466A6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9C9882-E6BD-4DFF-9D92-5805B0C8EF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27" t="20560" r="31100" b="7475"/>
          <a:stretch/>
        </p:blipFill>
        <p:spPr>
          <a:xfrm>
            <a:off x="56456" y="99000"/>
            <a:ext cx="5090718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2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6"/>
    </mc:Choice>
    <mc:Fallback xmlns="">
      <p:transition spd="slow" advTm="27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FDF8BC-81C2-4051-8481-D1039DE65159}"/>
              </a:ext>
            </a:extLst>
          </p:cNvPr>
          <p:cNvSpPr txBox="1"/>
          <p:nvPr/>
        </p:nvSpPr>
        <p:spPr>
          <a:xfrm>
            <a:off x="3162341" y="39463"/>
            <a:ext cx="369290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rial"/>
                <a:cs typeface="Arial"/>
              </a:rPr>
              <a:t>My World of Work</a:t>
            </a:r>
            <a:endParaRPr lang="en-US" sz="3200" b="1">
              <a:solidFill>
                <a:srgbClr val="7030A0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27D8C-9608-4ABE-BA3B-E0A606C0D0F8}"/>
              </a:ext>
            </a:extLst>
          </p:cNvPr>
          <p:cNvSpPr txBox="1"/>
          <p:nvPr/>
        </p:nvSpPr>
        <p:spPr>
          <a:xfrm>
            <a:off x="664100" y="6126039"/>
            <a:ext cx="85733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Arial"/>
                <a:cs typeface="Arial"/>
                <a:hlinkClick r:id="rId4"/>
              </a:rPr>
              <a:t>https://www.myworldofwork.co.uk/my-career-options/choosing-my-subjects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55AB04-A0BF-4D5F-ADEB-E385BECD4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2" t="9205" r="1236" b="4914"/>
          <a:stretch/>
        </p:blipFill>
        <p:spPr>
          <a:xfrm>
            <a:off x="533108" y="733940"/>
            <a:ext cx="8835343" cy="5282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245E39-42FF-43AC-8B7E-A9064A8CE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8"/>
    </mc:Choice>
    <mc:Fallback xmlns="">
      <p:transition spd="slow" advTm="1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F7BE06-8188-4446-97F8-CDEB85375D69}"/>
              </a:ext>
            </a:extLst>
          </p:cNvPr>
          <p:cNvSpPr txBox="1"/>
          <p:nvPr/>
        </p:nvSpPr>
        <p:spPr>
          <a:xfrm>
            <a:off x="3573268" y="90082"/>
            <a:ext cx="29278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/>
                <a:cs typeface="Arial"/>
              </a:rPr>
              <a:t>My Kid's Career</a:t>
            </a:r>
            <a:endParaRPr lang="en-US" sz="2800" b="1">
              <a:solidFill>
                <a:srgbClr val="7030A0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3587A-AA43-4EBE-9D16-008DE9E28E77}"/>
              </a:ext>
            </a:extLst>
          </p:cNvPr>
          <p:cNvSpPr txBox="1"/>
          <p:nvPr/>
        </p:nvSpPr>
        <p:spPr>
          <a:xfrm>
            <a:off x="2452083" y="6244698"/>
            <a:ext cx="51702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/>
                <a:cs typeface="Arial"/>
                <a:hlinkClick r:id="rId4"/>
              </a:rPr>
              <a:t>https://www.mykidscareer.com/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6FB09D-2451-423A-A953-CF440F294C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0" t="9545" r="1972" b="4745"/>
          <a:stretch/>
        </p:blipFill>
        <p:spPr>
          <a:xfrm>
            <a:off x="546986" y="736288"/>
            <a:ext cx="8812027" cy="53854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1E529F-8C3A-44D7-ABCA-418CA27C2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7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7"/>
    </mc:Choice>
    <mc:Fallback xmlns="">
      <p:transition spd="slow" advTm="1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836" y="68073"/>
            <a:ext cx="2952328" cy="669801"/>
          </a:xfrm>
        </p:spPr>
        <p:txBody>
          <a:bodyPr/>
          <a:lstStyle/>
          <a:p>
            <a:pPr eaLnBrk="1" hangingPunct="1"/>
            <a:r>
              <a:rPr lang="en-GB" altLang="en-US" sz="4000" b="1">
                <a:solidFill>
                  <a:srgbClr val="7030A0"/>
                </a:solidFill>
              </a:rPr>
              <a:t>S3 Options</a:t>
            </a:r>
            <a:r>
              <a:rPr lang="en-GB" altLang="en-US" sz="4000" b="1">
                <a:solidFill>
                  <a:srgbClr val="CC00CC"/>
                </a:solidFill>
              </a:rPr>
              <a:t> </a:t>
            </a:r>
          </a:p>
        </p:txBody>
      </p:sp>
      <p:pic>
        <p:nvPicPr>
          <p:cNvPr id="7" name="Picture 6" descr="New Pic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295" y="6237312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09804-2CA1-4E63-AE6D-07E370334145}"/>
              </a:ext>
            </a:extLst>
          </p:cNvPr>
          <p:cNvSpPr txBox="1"/>
          <p:nvPr/>
        </p:nvSpPr>
        <p:spPr>
          <a:xfrm>
            <a:off x="5828119" y="2305035"/>
            <a:ext cx="38925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00B050"/>
                </a:solidFill>
              </a:rPr>
              <a:t>Personalising from the</a:t>
            </a:r>
          </a:p>
          <a:p>
            <a:r>
              <a:rPr lang="en-GB" sz="2800">
                <a:solidFill>
                  <a:srgbClr val="00B050"/>
                </a:solidFill>
              </a:rPr>
              <a:t>Curriculum Areas</a:t>
            </a:r>
          </a:p>
          <a:p>
            <a:r>
              <a:rPr lang="en-GB" sz="2800">
                <a:solidFill>
                  <a:srgbClr val="00B050"/>
                </a:solidFill>
              </a:rPr>
              <a:t>noting first preferences</a:t>
            </a:r>
          </a:p>
          <a:p>
            <a:r>
              <a:rPr lang="en-GB" sz="2800">
                <a:solidFill>
                  <a:srgbClr val="00B050"/>
                </a:solidFill>
              </a:rPr>
              <a:t>&amp; second preferences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3AC08-83CB-4AA1-A202-04BAB1401D1F}"/>
              </a:ext>
            </a:extLst>
          </p:cNvPr>
          <p:cNvSpPr txBox="1"/>
          <p:nvPr/>
        </p:nvSpPr>
        <p:spPr>
          <a:xfrm>
            <a:off x="1280592" y="27089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Screenshot from Form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3A7BA-82BE-4F51-80C5-59F482CB67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193" t="25435" r="6316" b="7334"/>
          <a:stretch/>
        </p:blipFill>
        <p:spPr>
          <a:xfrm>
            <a:off x="173341" y="2197075"/>
            <a:ext cx="5614213" cy="324036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2F521D0-B84A-42E0-B6C0-6407496EB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8"/>
    </mc:Choice>
    <mc:Fallback xmlns="">
      <p:transition spd="slow" advTm="2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470" t="18970" r="23104" b="7334"/>
          <a:stretch/>
        </p:blipFill>
        <p:spPr>
          <a:xfrm>
            <a:off x="200472" y="251062"/>
            <a:ext cx="8852802" cy="6387466"/>
          </a:xfrm>
          <a:prstGeom prst="rect">
            <a:avLst/>
          </a:prstGeom>
        </p:spPr>
      </p:pic>
      <p:pic>
        <p:nvPicPr>
          <p:cNvPr id="3" name="Picture 2" descr="New Pic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116" y="6237312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787E1C-51F9-4F08-AFC1-615C6BAFB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05"/>
    </mc:Choice>
    <mc:Fallback xmlns="">
      <p:transition spd="slow" advTm="8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041" y="491112"/>
            <a:ext cx="9059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does S4/5/6 Senior Phase choice look like?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87856" y="1367336"/>
          <a:ext cx="8922972" cy="292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1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6288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S4</a:t>
                      </a:r>
                    </a:p>
                    <a:p>
                      <a:pPr algn="ctr"/>
                      <a:endParaRPr lang="en-GB" b="1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(S5)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(S6)</a:t>
                      </a:r>
                    </a:p>
                  </a:txBody>
                  <a:tcPr anchor="ctr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One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  <a:endParaRPr lang="en-GB" b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Two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Three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Four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Five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Six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PSE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RMPS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PE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88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S5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S6</a:t>
                      </a:r>
                    </a:p>
                  </a:txBody>
                  <a:tcPr anchor="ctr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Option 1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Higher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(</a:t>
                      </a:r>
                      <a:r>
                        <a:rPr lang="en-GB" b="1" err="1">
                          <a:solidFill>
                            <a:srgbClr val="2EF65E"/>
                          </a:solidFill>
                        </a:rPr>
                        <a:t>Adv</a:t>
                      </a:r>
                      <a:r>
                        <a:rPr lang="en-GB" b="1">
                          <a:solidFill>
                            <a:srgbClr val="2EF65E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Option 2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Higher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(</a:t>
                      </a:r>
                      <a:r>
                        <a:rPr lang="en-GB" b="1" err="1">
                          <a:solidFill>
                            <a:srgbClr val="2EF65E"/>
                          </a:solidFill>
                        </a:rPr>
                        <a:t>Adv</a:t>
                      </a:r>
                      <a:r>
                        <a:rPr lang="en-GB" b="1">
                          <a:solidFill>
                            <a:srgbClr val="2EF65E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Option 3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Higher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(</a:t>
                      </a:r>
                      <a:r>
                        <a:rPr lang="en-GB" b="1" err="1">
                          <a:solidFill>
                            <a:srgbClr val="2EF65E"/>
                          </a:solidFill>
                        </a:rPr>
                        <a:t>Adv</a:t>
                      </a:r>
                      <a:r>
                        <a:rPr lang="en-GB" b="1">
                          <a:solidFill>
                            <a:srgbClr val="2EF65E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rgbClr val="2EF65E"/>
                        </a:solidFill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Option 4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Higher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(</a:t>
                      </a:r>
                      <a:r>
                        <a:rPr lang="en-GB" b="1" err="1">
                          <a:solidFill>
                            <a:srgbClr val="2EF65E"/>
                          </a:solidFill>
                        </a:rPr>
                        <a:t>Adv</a:t>
                      </a:r>
                      <a:r>
                        <a:rPr lang="en-GB" b="1">
                          <a:solidFill>
                            <a:srgbClr val="2EF65E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Option 5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Higher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(</a:t>
                      </a:r>
                      <a:r>
                        <a:rPr lang="en-GB" b="1" err="1">
                          <a:solidFill>
                            <a:srgbClr val="2EF65E"/>
                          </a:solidFill>
                        </a:rPr>
                        <a:t>Adv</a:t>
                      </a:r>
                      <a:r>
                        <a:rPr lang="en-GB" b="1">
                          <a:solidFill>
                            <a:srgbClr val="2EF65E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PSE</a:t>
                      </a:r>
                    </a:p>
                  </a:txBody>
                  <a:tcPr vert="vert27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PE elective</a:t>
                      </a:r>
                    </a:p>
                  </a:txBody>
                  <a:tcPr vert="vert27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2EF65E"/>
                          </a:solidFill>
                        </a:rPr>
                        <a:t>Elective</a:t>
                      </a:r>
                    </a:p>
                  </a:txBody>
                  <a:tcPr vert="vert27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989029"/>
              </p:ext>
            </p:extLst>
          </p:nvPr>
        </p:nvGraphicFramePr>
        <p:xfrm>
          <a:off x="487856" y="4584545"/>
          <a:ext cx="8822224" cy="182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9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rgbClr val="7030A0"/>
                          </a:solidFill>
                        </a:rPr>
                        <a:t>Year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rgbClr val="00B050"/>
                          </a:solidFill>
                        </a:rPr>
                        <a:t>Subject + Achievement combination</a:t>
                      </a: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>
                          <a:solidFill>
                            <a:srgbClr val="7030A0"/>
                          </a:solidFill>
                        </a:rPr>
                        <a:t>S4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B050"/>
                          </a:solidFill>
                        </a:rPr>
                        <a:t>Maths &amp; English + 4 Choices + </a:t>
                      </a:r>
                      <a:r>
                        <a:rPr lang="en-GB" sz="2400" b="0" baseline="0">
                          <a:solidFill>
                            <a:srgbClr val="00B050"/>
                          </a:solidFill>
                        </a:rPr>
                        <a:t>Wider Achievement</a:t>
                      </a:r>
                      <a:endParaRPr lang="en-GB" sz="2400" b="0">
                        <a:solidFill>
                          <a:srgbClr val="00B050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>
                          <a:solidFill>
                            <a:srgbClr val="7030A0"/>
                          </a:solidFill>
                        </a:rPr>
                        <a:t>S5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B050"/>
                          </a:solidFill>
                        </a:rPr>
                        <a:t>5</a:t>
                      </a:r>
                      <a:r>
                        <a:rPr lang="en-GB" sz="2400" b="0" baseline="0">
                          <a:solidFill>
                            <a:srgbClr val="00B050"/>
                          </a:solidFill>
                        </a:rPr>
                        <a:t> Subjects</a:t>
                      </a: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>
                          <a:solidFill>
                            <a:srgbClr val="7030A0"/>
                          </a:solidFill>
                        </a:rPr>
                        <a:t>S6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B050"/>
                          </a:solidFill>
                        </a:rPr>
                        <a:t>4 Subjects</a:t>
                      </a:r>
                      <a:endParaRPr lang="en-GB" sz="2400" b="0" baseline="0">
                        <a:solidFill>
                          <a:srgbClr val="00B050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848544" y="2636912"/>
            <a:ext cx="0" cy="648072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New Picture">
            <a:extLst>
              <a:ext uri="{FF2B5EF4-FFF2-40B4-BE49-F238E27FC236}">
                <a16:creationId xmlns:a16="http://schemas.microsoft.com/office/drawing/2014/main" id="{CB6C1A5E-5DD3-42A3-9E64-6B999EB17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144" y="629901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F80EDE-6847-49BA-A078-35BAF68C1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2"/>
    </mc:Choice>
    <mc:Fallback xmlns="">
      <p:transition spd="slow" advTm="1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9DEF17-B432-4749-916C-DACFE462C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85" r="1123" b="4321"/>
          <a:stretch/>
        </p:blipFill>
        <p:spPr>
          <a:xfrm>
            <a:off x="241223" y="1234159"/>
            <a:ext cx="9082292" cy="535782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37EE5A0-8E44-41E5-A14F-D4587566D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227" y="35185"/>
            <a:ext cx="58815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North East Scotland’s College: </a:t>
            </a:r>
            <a:r>
              <a:rPr kumimoji="0" lang="en-GB" alt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NESCol</a:t>
            </a:r>
            <a:endParaRPr kumimoji="0" lang="en-GB" alt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School Link Courses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12B00-EEAF-4482-99AF-77E2BBA5B664}"/>
              </a:ext>
            </a:extLst>
          </p:cNvPr>
          <p:cNvSpPr txBox="1"/>
          <p:nvPr/>
        </p:nvSpPr>
        <p:spPr>
          <a:xfrm>
            <a:off x="5159086" y="5070763"/>
            <a:ext cx="3496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School Links - North East Scotland College (nescol.ac.uk)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7CB9D5-BB7A-49B3-B913-9F1D125FC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96"/>
    </mc:Choice>
    <mc:Fallback xmlns="">
      <p:transition spd="slow" advTm="4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010483" y="260648"/>
            <a:ext cx="3885034" cy="501922"/>
          </a:xfrm>
        </p:spPr>
        <p:txBody>
          <a:bodyPr/>
          <a:lstStyle/>
          <a:p>
            <a:r>
              <a:rPr lang="en-US" altLang="en-US" sz="3600" b="1">
                <a:solidFill>
                  <a:srgbClr val="7030A0"/>
                </a:solidFill>
              </a:rPr>
              <a:t>Welcome &amp; Aims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79840" y="989053"/>
            <a:ext cx="9546320" cy="5172050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>
                <a:solidFill>
                  <a:srgbClr val="7030A0"/>
                </a:solidFill>
              </a:rPr>
              <a:t>To</a:t>
            </a:r>
            <a:r>
              <a:rPr lang="en-GB" altLang="en-US" sz="2800">
                <a:solidFill>
                  <a:srgbClr val="00B050"/>
                </a:solidFill>
              </a:rPr>
              <a:t> place transition within the context of our TGS Vision and reflect on our recent Attainment and progress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40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>
                <a:solidFill>
                  <a:srgbClr val="7030A0"/>
                </a:solidFill>
              </a:rPr>
              <a:t>To</a:t>
            </a:r>
            <a:r>
              <a:rPr lang="en-GB" altLang="en-US" sz="2800">
                <a:solidFill>
                  <a:srgbClr val="00B050"/>
                </a:solidFill>
              </a:rPr>
              <a:t> give an outline of Curriculum for Excellence and confirm the rationale behind our transitions in the    Broad General Education (S1 – S3)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80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>
                <a:solidFill>
                  <a:srgbClr val="7030A0"/>
                </a:solidFill>
              </a:rPr>
              <a:t>To</a:t>
            </a:r>
            <a:r>
              <a:rPr lang="en-GB" altLang="en-US" sz="2800">
                <a:solidFill>
                  <a:srgbClr val="00B050"/>
                </a:solidFill>
              </a:rPr>
              <a:t> explore future pathways which lead our pupils to secure positive destinations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40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>
                <a:solidFill>
                  <a:srgbClr val="7030A0"/>
                </a:solidFill>
              </a:rPr>
              <a:t>To</a:t>
            </a:r>
            <a:r>
              <a:rPr lang="en-GB" altLang="en-US" sz="2800">
                <a:solidFill>
                  <a:srgbClr val="00B050"/>
                </a:solidFill>
              </a:rPr>
              <a:t> give Parents/Carers the opportunity to ask any general questions around this transition</a:t>
            </a:r>
            <a:r>
              <a:rPr lang="en-GB" altLang="en-US" sz="2800"/>
              <a:t>		</a:t>
            </a:r>
            <a:endParaRPr lang="en-GB" altLang="en-US" sz="3600"/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380" y="6255217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238A6E-4A33-4C87-97B3-BB622C449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5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69"/>
    </mc:Choice>
    <mc:Fallback xmlns="">
      <p:transition spd="slow" advTm="54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picture containing tree, nature, garden, highland&#10;&#10;Description automatically generated">
            <a:extLst>
              <a:ext uri="{FF2B5EF4-FFF2-40B4-BE49-F238E27FC236}">
                <a16:creationId xmlns:a16="http://schemas.microsoft.com/office/drawing/2014/main" id="{A0CA628F-7F31-4C8E-BEE6-877DDFB599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" r="-1" b="5124"/>
          <a:stretch/>
        </p:blipFill>
        <p:spPr>
          <a:xfrm>
            <a:off x="20" y="655"/>
            <a:ext cx="6593661" cy="4468659"/>
          </a:xfrm>
          <a:prstGeom prst="rect">
            <a:avLst/>
          </a:prstGeom>
        </p:spPr>
      </p:pic>
      <p:pic>
        <p:nvPicPr>
          <p:cNvPr id="4101" name="Picture 5" descr="New Pict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7384" b="-2"/>
          <a:stretch/>
        </p:blipFill>
        <p:spPr bwMode="auto">
          <a:xfrm>
            <a:off x="7628445" y="1394079"/>
            <a:ext cx="1246554" cy="168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6372"/>
            <a:ext cx="9905999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464543"/>
            <a:ext cx="659368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531" y="4466372"/>
            <a:ext cx="9913528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3679" y="4466372"/>
            <a:ext cx="331608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765" y="4486258"/>
            <a:ext cx="990807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5191141" y="2689159"/>
            <a:ext cx="3118759" cy="3769944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21396" y="4754073"/>
            <a:ext cx="9655674" cy="14414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Your questions?</a:t>
            </a:r>
            <a:br>
              <a:rPr lang="en-US" alt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gordonschools.aca@aberdeenshire.gov.uk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E5A677-374E-45A2-B67B-58F82C028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5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96"/>
    </mc:Choice>
    <mc:Fallback xmlns="">
      <p:transition spd="slow" advTm="58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905902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033">
                  <a:extLst>
                    <a:ext uri="{9D8B030D-6E8A-4147-A177-3AD203B41FA5}">
                      <a16:colId xmlns:a16="http://schemas.microsoft.com/office/drawing/2014/main" val="995768023"/>
                    </a:ext>
                  </a:extLst>
                </a:gridCol>
              </a:tblGrid>
              <a:tr h="707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TGS Vision</a:t>
                      </a:r>
                      <a:endParaRPr lang="en-GB" sz="1200"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we aspire to…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  <a:r>
                        <a:rPr lang="en-GB" sz="36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ogether</a:t>
                      </a:r>
                      <a:endParaRPr lang="en-GB" sz="12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all feel included in our School community, local Huntly community and the north-east, national and global world.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consider the consequences our actions have on others and our wider environment.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</a:t>
                      </a:r>
                      <a:r>
                        <a:rPr lang="en-GB" sz="36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rowing</a:t>
                      </a:r>
                      <a:endParaRPr lang="en-GB" sz="12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value and look after our physical, mental, emotional and spiritual health.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TGS as a happy place with support where everyone can develop confidence and resilience for life in and beyond School.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GB" sz="36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ucceeding</a:t>
                      </a:r>
                      <a:endParaRPr lang="en-GB" sz="12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Being the best possible version of yourself that you can be. Each individual learning and achieving as much as they can. Explore new things with a growth mind-set for future success.</a:t>
                      </a:r>
                      <a:endParaRPr lang="en-GB" sz="120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5AA4980-9211-45AF-9EE8-BE9F13ADA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5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31548"/>
      </p:ext>
    </p:extLst>
  </p:cSld>
  <p:clrMapOvr>
    <a:masterClrMapping/>
  </p:clrMapOvr>
  <p:transition spd="slow" advTm="312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itle 2"/>
          <p:cNvSpPr>
            <a:spLocks noGrp="1"/>
          </p:cNvSpPr>
          <p:nvPr>
            <p:ph type="subTitle" idx="1"/>
          </p:nvPr>
        </p:nvSpPr>
        <p:spPr>
          <a:xfrm>
            <a:off x="1280592" y="1772816"/>
            <a:ext cx="7429500" cy="2808312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7030A0"/>
                </a:solidFill>
              </a:rPr>
              <a:t>A review of our attainment</a:t>
            </a:r>
          </a:p>
          <a:p>
            <a:endParaRPr lang="en-GB" altLang="en-US" b="1" dirty="0">
              <a:solidFill>
                <a:srgbClr val="00B050"/>
              </a:solidFill>
            </a:endParaRPr>
          </a:p>
          <a:p>
            <a:r>
              <a:rPr lang="en-GB" altLang="en-US" sz="3200" b="1" dirty="0">
                <a:solidFill>
                  <a:srgbClr val="00B050"/>
                </a:solidFill>
              </a:rPr>
              <a:t>Celebrating successes and </a:t>
            </a:r>
          </a:p>
          <a:p>
            <a:r>
              <a:rPr lang="en-GB" altLang="en-US" sz="3200" b="1" dirty="0">
                <a:solidFill>
                  <a:srgbClr val="00B050"/>
                </a:solidFill>
              </a:rPr>
              <a:t>learning lessons</a:t>
            </a:r>
          </a:p>
          <a:p>
            <a:r>
              <a:rPr lang="en-GB" altLang="en-US" sz="3200" b="1" dirty="0">
                <a:solidFill>
                  <a:srgbClr val="00B050"/>
                </a:solidFill>
              </a:rPr>
              <a:t>2016-2021</a:t>
            </a:r>
          </a:p>
          <a:p>
            <a:endParaRPr lang="en-GB" altLang="en-US" sz="3200" b="1" dirty="0">
              <a:solidFill>
                <a:srgbClr val="00B050"/>
              </a:solidFill>
            </a:endParaRPr>
          </a:p>
          <a:p>
            <a:endParaRPr lang="en-GB" altLang="en-US" sz="3200" b="1" dirty="0">
              <a:solidFill>
                <a:srgbClr val="00B050"/>
              </a:solidFill>
            </a:endParaRPr>
          </a:p>
          <a:p>
            <a:endParaRPr lang="en-GB" altLang="en-US" sz="1625" dirty="0"/>
          </a:p>
        </p:txBody>
      </p:sp>
      <p:pic>
        <p:nvPicPr>
          <p:cNvPr id="20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6" y="5805264"/>
            <a:ext cx="5159375" cy="87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44B0E5-A28A-40DE-8FE6-243A35F3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"/>
    </mc:Choice>
    <mc:Fallback xmlns="">
      <p:transition spd="slow" advTm="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258793" y="409588"/>
            <a:ext cx="1423926" cy="1061467"/>
          </a:xfrm>
        </p:spPr>
        <p:txBody>
          <a:bodyPr/>
          <a:lstStyle/>
          <a:p>
            <a:pPr algn="ctr"/>
            <a:r>
              <a:rPr lang="en-GB" altLang="en-US" sz="7200">
                <a:solidFill>
                  <a:srgbClr val="7030A0"/>
                </a:solidFill>
              </a:rPr>
              <a:t>S4</a:t>
            </a:r>
            <a:endParaRPr lang="en-GB" altLang="en-US" sz="7150">
              <a:solidFill>
                <a:srgbClr val="7030A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11496" y="190229"/>
            <a:ext cx="7306005" cy="150018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>
                <a:solidFill>
                  <a:srgbClr val="00B050"/>
                </a:solidFill>
              </a:rPr>
              <a:t>We are measured on how many pupils in the S4 year group gain 5 or more Awards (A – D) at National 5 level:</a:t>
            </a:r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57" y="6282593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767" y="4545386"/>
            <a:ext cx="891396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TGS National 5 Grades: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(these were awarded based on Teacher Professional Judgement)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A Pass		248 / 39%	Grade C Pass		160 / 25%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B Pass		160 / 25%</a:t>
            </a:r>
            <a:r>
              <a:rPr lang="en-GB" sz="20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Grades A – D Awards	611 / 96%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D4F2A3-0572-4747-86EF-FC9AB8066B6A}"/>
              </a:ext>
            </a:extLst>
          </p:cNvPr>
          <p:cNvSpPr txBox="1"/>
          <p:nvPr/>
        </p:nvSpPr>
        <p:spPr>
          <a:xfrm>
            <a:off x="3823013" y="2113088"/>
            <a:ext cx="54514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TGS also has great success and celebrates pupils who gain SQA &amp; other Awards at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1, 2, 3 and 4 levels.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5FCB04-8C67-494E-B2B6-BE6908DB3D0B}"/>
              </a:ext>
            </a:extLst>
          </p:cNvPr>
          <p:cNvSpPr txBox="1"/>
          <p:nvPr/>
        </p:nvSpPr>
        <p:spPr>
          <a:xfrm>
            <a:off x="131202" y="1757186"/>
            <a:ext cx="27714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= 53.4%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 = 47.5%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2018 = 47%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2017 = 51%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2016 = 38%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8F061C-FA40-49AD-95B7-3D155CDFB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4"/>
    </mc:Choice>
    <mc:Fallback xmlns="">
      <p:transition spd="slow" advTm="2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299431" y="336373"/>
            <a:ext cx="1339347" cy="1099326"/>
          </a:xfrm>
        </p:spPr>
        <p:txBody>
          <a:bodyPr/>
          <a:lstStyle/>
          <a:p>
            <a:pPr algn="ctr"/>
            <a:r>
              <a:rPr lang="en-GB" altLang="en-US" sz="7200">
                <a:solidFill>
                  <a:srgbClr val="7030A0"/>
                </a:solidFill>
              </a:rPr>
              <a:t>S5</a:t>
            </a:r>
            <a:endParaRPr lang="en-GB" altLang="en-US" sz="7150">
              <a:solidFill>
                <a:srgbClr val="7030A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03945" y="135943"/>
            <a:ext cx="7688629" cy="150018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>
                <a:solidFill>
                  <a:srgbClr val="00B050"/>
                </a:solidFill>
              </a:rPr>
              <a:t>We are measured on how many pupils in the S5 year group gain 3 or more Awards (A – D) at Higher level:</a:t>
            </a:r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157" y="6167573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4"/>
          <p:cNvSpPr txBox="1">
            <a:spLocks/>
          </p:cNvSpPr>
          <p:nvPr/>
        </p:nvSpPr>
        <p:spPr bwMode="auto">
          <a:xfrm>
            <a:off x="123710" y="1773040"/>
            <a:ext cx="2400808" cy="299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2021 = 35%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 = 42%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 = 41%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 = 34%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2016 = 28%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3C8C2-CAAB-4267-8FF6-626841A12999}"/>
              </a:ext>
            </a:extLst>
          </p:cNvPr>
          <p:cNvSpPr txBox="1"/>
          <p:nvPr/>
        </p:nvSpPr>
        <p:spPr>
          <a:xfrm>
            <a:off x="2914655" y="1991226"/>
            <a:ext cx="6574956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S5, we also have </a:t>
            </a:r>
            <a:r>
              <a:rPr lang="en-GB" sz="3200" dirty="0">
                <a:solidFill>
                  <a:srgbClr val="CC0099"/>
                </a:solidFill>
                <a:latin typeface="Arial"/>
              </a:rPr>
              <a:t>good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success and celebrate pupils who gain further SQA and other Awards at</a:t>
            </a:r>
            <a:r>
              <a:rPr lang="en-GB" sz="3200" dirty="0">
                <a:solidFill>
                  <a:srgbClr val="CC0099"/>
                </a:solidFill>
                <a:latin typeface="Arial"/>
              </a:rPr>
              <a:t> 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1, 2, 3 and 4 levels as well as Foundation Apprenticeships.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B53F24-E0A4-4165-A001-DB8D5CB42F46}"/>
              </a:ext>
            </a:extLst>
          </p:cNvPr>
          <p:cNvSpPr txBox="1"/>
          <p:nvPr/>
        </p:nvSpPr>
        <p:spPr>
          <a:xfrm>
            <a:off x="166538" y="4701109"/>
            <a:ext cx="891396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TGS S5/6 Higher Grades:</a:t>
            </a:r>
          </a:p>
          <a:p>
            <a:pPr>
              <a:lnSpc>
                <a:spcPct val="150000"/>
              </a:lnSpc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(these were awarded based on Teacher Professional Judgement)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A Pass		135 / 38%	Grade C Pass		79 / 22%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B Pass		98 / 28%</a:t>
            </a:r>
            <a:r>
              <a:rPr lang="en-GB" sz="20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Grades A – D Awards	342 / 96%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B8C53D-9655-4E20-8A6C-5AFDB5CAA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03"/>
    </mc:Choice>
    <mc:Fallback xmlns="">
      <p:transition spd="slow" advTm="2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974" y="256679"/>
            <a:ext cx="7626052" cy="778098"/>
          </a:xfrm>
        </p:spPr>
        <p:txBody>
          <a:bodyPr/>
          <a:lstStyle/>
          <a:p>
            <a:pPr eaLnBrk="1" hangingPunct="1"/>
            <a:r>
              <a:rPr lang="en-GB" altLang="en-US" sz="4000" b="1">
                <a:solidFill>
                  <a:srgbClr val="7030A0"/>
                </a:solidFill>
              </a:rPr>
              <a:t>National Curriculum Structure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268760"/>
            <a:ext cx="8915400" cy="5184576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>
                <a:solidFill>
                  <a:srgbClr val="00B050"/>
                </a:solidFill>
              </a:rPr>
              <a:t>S1, 2, 3 – Broad General Education</a:t>
            </a:r>
          </a:p>
          <a:p>
            <a:pPr algn="ctr" eaLnBrk="1" hangingPunct="1">
              <a:buFontTx/>
              <a:buNone/>
            </a:pPr>
            <a:r>
              <a:rPr lang="en-GB" altLang="en-US" sz="2400">
                <a:solidFill>
                  <a:srgbClr val="00B050"/>
                </a:solidFill>
              </a:rPr>
              <a:t>(Skills &amp; Knowledge development)</a:t>
            </a:r>
          </a:p>
          <a:p>
            <a:pPr algn="ctr" eaLnBrk="1" hangingPunct="1"/>
            <a:endParaRPr lang="en-GB" altLang="en-US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r>
              <a:rPr lang="en-GB" altLang="en-US">
                <a:solidFill>
                  <a:srgbClr val="00B050"/>
                </a:solidFill>
              </a:rPr>
              <a:t>S4, 5, 6 – Senior Phase</a:t>
            </a:r>
          </a:p>
          <a:p>
            <a:pPr algn="ctr" eaLnBrk="1" hangingPunct="1">
              <a:buFontTx/>
              <a:buNone/>
            </a:pPr>
            <a:r>
              <a:rPr lang="en-GB" altLang="en-US" sz="2400">
                <a:solidFill>
                  <a:srgbClr val="00B050"/>
                </a:solidFill>
              </a:rPr>
              <a:t>(Certification – SQA and other Qualifications &amp; Awards)</a:t>
            </a:r>
          </a:p>
          <a:p>
            <a:pPr algn="ctr" eaLnBrk="1" hangingPunct="1">
              <a:buFontTx/>
              <a:buNone/>
            </a:pPr>
            <a:endParaRPr lang="en-GB" altLang="en-US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r>
              <a:rPr lang="en-GB" altLang="en-US">
                <a:solidFill>
                  <a:srgbClr val="00B050"/>
                </a:solidFill>
              </a:rPr>
              <a:t>Positive (post-school) Destination(s)</a:t>
            </a:r>
          </a:p>
        </p:txBody>
      </p:sp>
      <p:sp>
        <p:nvSpPr>
          <p:cNvPr id="5124" name="AutoShape 5"/>
          <p:cNvSpPr>
            <a:spLocks noChangeArrowheads="1"/>
          </p:cNvSpPr>
          <p:nvPr/>
        </p:nvSpPr>
        <p:spPr bwMode="auto">
          <a:xfrm>
            <a:off x="4448176" y="2421384"/>
            <a:ext cx="936625" cy="100761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5" name="AutoShape 6"/>
          <p:cNvSpPr>
            <a:spLocks noChangeArrowheads="1"/>
          </p:cNvSpPr>
          <p:nvPr/>
        </p:nvSpPr>
        <p:spPr bwMode="auto">
          <a:xfrm>
            <a:off x="4448176" y="4653632"/>
            <a:ext cx="936625" cy="100761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New Pic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2" y="5805264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883862-75EE-478E-BF5C-FE20EAFF6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2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42"/>
    </mc:Choice>
    <mc:Fallback xmlns="">
      <p:transition spd="slow" advTm="26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537" y="229692"/>
            <a:ext cx="3962923" cy="638274"/>
          </a:xfrm>
        </p:spPr>
        <p:txBody>
          <a:bodyPr/>
          <a:lstStyle/>
          <a:p>
            <a:pPr eaLnBrk="1" hangingPunct="1"/>
            <a:r>
              <a:rPr lang="en-GB" altLang="en-US" sz="4000" b="1" dirty="0">
                <a:solidFill>
                  <a:srgbClr val="7030A0"/>
                </a:solidFill>
                <a:latin typeface="+mn-lt"/>
              </a:rPr>
              <a:t>The Curriculum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08" y="1093490"/>
            <a:ext cx="9817383" cy="4896544"/>
          </a:xfrm>
        </p:spPr>
        <p:txBody>
          <a:bodyPr/>
          <a:lstStyle/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The Curriculum is defined as the “totality of learners’ experiences both in and out of school”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Partnership working is key: e.g. </a:t>
            </a:r>
            <a:r>
              <a:rPr lang="en-GB" altLang="en-US" dirty="0" err="1">
                <a:solidFill>
                  <a:srgbClr val="00B050"/>
                </a:solidFill>
              </a:rPr>
              <a:t>NESCol</a:t>
            </a:r>
            <a:endParaRPr lang="en-GB" altLang="en-US" dirty="0">
              <a:solidFill>
                <a:srgbClr val="00B050"/>
              </a:solidFill>
            </a:endParaRP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Senior Phase opportunities supporting each pupil’s learning pathway, e.g. Foundation Apprenticeships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Appropriate differentiation, support and challenge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Developing resilience, encouraging aspiration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S4/5/6 is for certification and ensuring Positive Leaver Destinations + Skills for learning, life &amp; work</a:t>
            </a:r>
            <a:endParaRPr lang="en-GB" altLang="en-US" dirty="0"/>
          </a:p>
          <a:p>
            <a:pPr lvl="1" eaLnBrk="1" hangingPunct="1">
              <a:buClr>
                <a:schemeClr val="tx1"/>
              </a:buClr>
            </a:pPr>
            <a:endParaRPr lang="en-GB" altLang="en-US" sz="2400" dirty="0"/>
          </a:p>
        </p:txBody>
      </p:sp>
      <p:pic>
        <p:nvPicPr>
          <p:cNvPr id="4" name="Picture 3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361" y="619741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B03159-1789-484E-96F5-66F33525C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18"/>
    </mc:Choice>
    <mc:Fallback xmlns="">
      <p:transition spd="slow" advTm="17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755706" y="188640"/>
            <a:ext cx="5066051" cy="1143000"/>
          </a:xfrm>
        </p:spPr>
        <p:txBody>
          <a:bodyPr/>
          <a:lstStyle/>
          <a:p>
            <a:pPr eaLnBrk="1" hangingPunct="1"/>
            <a:r>
              <a:rPr lang="en-GB" altLang="en-US" sz="4800" b="1">
                <a:solidFill>
                  <a:srgbClr val="7030A0"/>
                </a:solidFill>
              </a:rPr>
              <a:t>Options Process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504" y="1331640"/>
            <a:ext cx="3816424" cy="67667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b="1">
                <a:solidFill>
                  <a:srgbClr val="00B050"/>
                </a:solidFill>
              </a:rPr>
              <a:t>Where to begin…?</a:t>
            </a:r>
          </a:p>
        </p:txBody>
      </p:sp>
      <p:pic>
        <p:nvPicPr>
          <p:cNvPr id="12292" name="Picture 4" descr="which 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06" y="2461716"/>
            <a:ext cx="439458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w 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480" y="6171195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84827D-4920-4C12-BFE7-17E3411E2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9"/>
    </mc:Choice>
    <mc:Fallback xmlns="">
      <p:transition spd="slow" advTm="2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4E7B5A20F984488B02FF1A049ACC94" ma:contentTypeVersion="10" ma:contentTypeDescription="Create a new document." ma:contentTypeScope="" ma:versionID="31526bc154edd94c82f3f4369aa02c44">
  <xsd:schema xmlns:xsd="http://www.w3.org/2001/XMLSchema" xmlns:xs="http://www.w3.org/2001/XMLSchema" xmlns:p="http://schemas.microsoft.com/office/2006/metadata/properties" xmlns:ns2="35d6200c-bd59-4e60-8f66-33b43676ae41" xmlns:ns3="3ffd6677-c677-4905-8774-3f23e4f59076" targetNamespace="http://schemas.microsoft.com/office/2006/metadata/properties" ma:root="true" ma:fieldsID="293608112deb14c96d5c9942bda6d0a5" ns2:_="" ns3:_="">
    <xsd:import namespace="35d6200c-bd59-4e60-8f66-33b43676ae41"/>
    <xsd:import namespace="3ffd6677-c677-4905-8774-3f23e4f590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6200c-bd59-4e60-8f66-33b43676a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fd6677-c677-4905-8774-3f23e4f5907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3D05D0-4437-4585-877F-68567A5734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2709F4-B9D7-4352-9A65-CDD2EEC17403}">
  <ds:schemaRefs>
    <ds:schemaRef ds:uri="http://schemas.microsoft.com/office/2006/metadata/properties"/>
    <ds:schemaRef ds:uri="35d6200c-bd59-4e60-8f66-33b43676ae41"/>
    <ds:schemaRef ds:uri="3ffd6677-c677-4905-8774-3f23e4f5907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0CFB4AF-1467-4DF6-9DE8-BBC791D7EC79}">
  <ds:schemaRefs>
    <ds:schemaRef ds:uri="35d6200c-bd59-4e60-8f66-33b43676ae41"/>
    <ds:schemaRef ds:uri="3ffd6677-c677-4905-8774-3f23e4f590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1043</Words>
  <Application>Microsoft Office PowerPoint</Application>
  <PresentationFormat>A4 Paper (210x297 mm)</PresentationFormat>
  <Paragraphs>216</Paragraphs>
  <Slides>20</Slides>
  <Notes>5</Notes>
  <HiddenSlides>0</HiddenSlides>
  <MMClips>20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Meiryo</vt:lpstr>
      <vt:lpstr>Arial</vt:lpstr>
      <vt:lpstr>Default Design</vt:lpstr>
      <vt:lpstr>2_Default Design</vt:lpstr>
      <vt:lpstr>PowerPoint Presentation</vt:lpstr>
      <vt:lpstr>Welcome &amp; Aims</vt:lpstr>
      <vt:lpstr>PowerPoint Presentation</vt:lpstr>
      <vt:lpstr>PowerPoint Presentation</vt:lpstr>
      <vt:lpstr>S4</vt:lpstr>
      <vt:lpstr>S5</vt:lpstr>
      <vt:lpstr>National Curriculum Structure</vt:lpstr>
      <vt:lpstr>The Curriculum </vt:lpstr>
      <vt:lpstr>Options Process</vt:lpstr>
      <vt:lpstr>PowerPoint Presentation</vt:lpstr>
      <vt:lpstr>Transition from S2 into S3</vt:lpstr>
      <vt:lpstr>PowerPoint Presentation</vt:lpstr>
      <vt:lpstr>PowerPoint Presentation</vt:lpstr>
      <vt:lpstr>PowerPoint Presentation</vt:lpstr>
      <vt:lpstr>PowerPoint Presentation</vt:lpstr>
      <vt:lpstr>S3 Options </vt:lpstr>
      <vt:lpstr>PowerPoint Presentation</vt:lpstr>
      <vt:lpstr>PowerPoint Presentation</vt:lpstr>
      <vt:lpstr>PowerPoint Presentation</vt:lpstr>
      <vt:lpstr>Your questions?  gordonschools.aca@aberdeenshire.gov.uk</vt:lpstr>
    </vt:vector>
  </TitlesOfParts>
  <Company>Aberdeenshire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ahall2</dc:creator>
  <cp:lastModifiedBy>Colin Fleetham</cp:lastModifiedBy>
  <cp:revision>6</cp:revision>
  <cp:lastPrinted>2018-02-06T17:00:24Z</cp:lastPrinted>
  <dcterms:created xsi:type="dcterms:W3CDTF">2009-12-15T12:46:03Z</dcterms:created>
  <dcterms:modified xsi:type="dcterms:W3CDTF">2022-02-16T11:26:00Z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0x010100794E7B5A20F984488B02FF1A049ACC94</vt:lpwstr>
  </property>
</Properties>
</file>