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23" r:id="rId5"/>
    <p:sldMasterId id="2147483747" r:id="rId6"/>
    <p:sldMasterId id="2147483759" r:id="rId7"/>
  </p:sldMasterIdLst>
  <p:notesMasterIdLst>
    <p:notesMasterId r:id="rId37"/>
  </p:notesMasterIdLst>
  <p:handoutMasterIdLst>
    <p:handoutMasterId r:id="rId38"/>
  </p:handoutMasterIdLst>
  <p:sldIdLst>
    <p:sldId id="258" r:id="rId8"/>
    <p:sldId id="278" r:id="rId9"/>
    <p:sldId id="309" r:id="rId10"/>
    <p:sldId id="342" r:id="rId11"/>
    <p:sldId id="343" r:id="rId12"/>
    <p:sldId id="379" r:id="rId13"/>
    <p:sldId id="361" r:id="rId14"/>
    <p:sldId id="345" r:id="rId15"/>
    <p:sldId id="376" r:id="rId16"/>
    <p:sldId id="377" r:id="rId17"/>
    <p:sldId id="378" r:id="rId18"/>
    <p:sldId id="380" r:id="rId19"/>
    <p:sldId id="372" r:id="rId20"/>
    <p:sldId id="373" r:id="rId21"/>
    <p:sldId id="318" r:id="rId22"/>
    <p:sldId id="340" r:id="rId23"/>
    <p:sldId id="368" r:id="rId24"/>
    <p:sldId id="369" r:id="rId25"/>
    <p:sldId id="370" r:id="rId26"/>
    <p:sldId id="277" r:id="rId27"/>
    <p:sldId id="257" r:id="rId28"/>
    <p:sldId id="364" r:id="rId29"/>
    <p:sldId id="339" r:id="rId30"/>
    <p:sldId id="371" r:id="rId31"/>
    <p:sldId id="315" r:id="rId32"/>
    <p:sldId id="261" r:id="rId33"/>
    <p:sldId id="263" r:id="rId34"/>
    <p:sldId id="358" r:id="rId35"/>
    <p:sldId id="367" r:id="rId36"/>
  </p:sldIdLst>
  <p:sldSz cx="9906000" cy="6858000" type="A4"/>
  <p:notesSz cx="6808788" cy="99409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F20E"/>
    <a:srgbClr val="339966"/>
    <a:srgbClr val="2EF65E"/>
    <a:srgbClr val="99FFCC"/>
    <a:srgbClr val="CCFFCC"/>
    <a:srgbClr val="E5FFE5"/>
    <a:srgbClr val="99FF99"/>
    <a:srgbClr val="99FF33"/>
    <a:srgbClr val="A1B3F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6CEBB-C180-4F09-B729-D78181DB00A5}" v="2" dt="2022-02-15T10:38:29.841"/>
    <p1510:client id="{AB7BC621-F399-4149-9EC7-BB8D79DB55D3}" v="2" dt="2022-02-15T10:37:22.715"/>
    <p1510:client id="{B3A0D3FE-7714-4DA5-8AF9-CFA3D972EBED}" v="2" dt="2022-02-07T21:29:34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52" y="5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394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775" y="1"/>
            <a:ext cx="2951392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3637"/>
            <a:ext cx="2951394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775" y="9443637"/>
            <a:ext cx="2951392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fld id="{8A006170-CFBA-49BD-88C5-F32AA45152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6473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394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775" y="1"/>
            <a:ext cx="2951392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5963" y="747713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17" y="4721011"/>
            <a:ext cx="5447355" cy="447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37"/>
            <a:ext cx="2951394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775" y="9443637"/>
            <a:ext cx="2951392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fld id="{AA7DCC19-C783-4208-8913-2AFA2BA0A5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8739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7DCC19-C783-4208-8913-2AFA2BA0A57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6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A7E0D-FD87-47FC-AF44-AF7836C97B5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6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0AEB4E-DF80-4C5A-8FCB-FEC440150A1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4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9A8A89-BB8D-4F03-BD9C-842E47AD70D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3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936D4-730A-4C02-9825-7602A2F1BC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0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4EF7A-71CD-4DFA-97E8-C68BD3733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51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256-0A29-49C3-B48C-A6C3754D7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904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B49A7-B48E-4C33-A857-1CE238FB3E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114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4EF7A-71CD-4DFA-97E8-C68BD3733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967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6308-EEFE-43F7-96F6-E569064D8A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717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1279-FA9A-4369-8215-14B95371EB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962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DE1A2-77AA-4489-A5D5-091D7C6FE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075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53CE-3FEA-4112-9503-858C97108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4853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CEE4-06BD-4716-B5BF-B3BB51B3D9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807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6E73-565C-4112-957B-F3964864E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5913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D000-548F-4652-B778-2033E769F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044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6308-EEFE-43F7-96F6-E569064D8A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4805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9B9B-7EF2-47C4-AD5D-8211887A8B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6306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256-0A29-49C3-B48C-A6C3754D7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9647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B49A7-B48E-4C33-A857-1CE238FB3E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8915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5909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9983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615030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2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8733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8953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0152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1279-FA9A-4369-8215-14B95371EB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9347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006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39619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3440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00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7255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62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6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67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74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3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DE1A2-77AA-4489-A5D5-091D7C6FE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1587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46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24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74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1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5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53CE-3FEA-4112-9503-858C97108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595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CEE4-06BD-4716-B5BF-B3BB51B3D9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235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6E73-565C-4112-957B-F3964864E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537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D000-548F-4652-B778-2033E769F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199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9B9B-7EF2-47C4-AD5D-8211887A8B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281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15B010-442E-4E95-AEDC-737854F1E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15B010-442E-4E95-AEDC-737854F1E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418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SCol Powerpoint 2013 b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520"/>
            <a:ext cx="9906000" cy="6461615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2792942" y="617537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b="1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669574" y="6169028"/>
            <a:ext cx="2568222" cy="41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56" b="1">
                <a:solidFill>
                  <a:srgbClr val="F0F7FF"/>
                </a:solidFill>
                <a:latin typeface="Arial" pitchFamily="-112" charset="0"/>
              </a:rPr>
              <a:t>Shelley </a:t>
            </a:r>
            <a:r>
              <a:rPr lang="en-US" sz="1056" b="1" err="1">
                <a:solidFill>
                  <a:srgbClr val="F0F7FF"/>
                </a:solidFill>
                <a:latin typeface="Arial" pitchFamily="-112" charset="0"/>
              </a:rPr>
              <a:t>MacKenzie</a:t>
            </a:r>
            <a:r>
              <a:rPr lang="en-US" sz="1056" b="1">
                <a:solidFill>
                  <a:srgbClr val="F0F7FF"/>
                </a:solidFill>
                <a:latin typeface="Arial" pitchFamily="-112" charset="0"/>
              </a:rPr>
              <a:t> – </a:t>
            </a:r>
            <a:r>
              <a:rPr lang="en-US" sz="1056">
                <a:solidFill>
                  <a:srgbClr val="F0F7FF"/>
                </a:solidFill>
                <a:latin typeface="Arial" pitchFamily="-112" charset="0"/>
              </a:rPr>
              <a:t>Schools Liaison Manager</a:t>
            </a:r>
            <a:endParaRPr lang="en-US" sz="1056" b="1">
              <a:solidFill>
                <a:srgbClr val="F0F7FF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2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7E419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5pPr>
      <a:lvl6pPr marL="37147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6pPr>
      <a:lvl7pPr marL="74295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7pPr>
      <a:lvl8pPr marL="111442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8pPr>
      <a:lvl9pPr marL="148590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9pPr>
    </p:titleStyle>
    <p:bodyStyle>
      <a:lvl1pPr marL="278606" indent="-27860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603647" indent="-232172" algn="l" rtl="0" eaLnBrk="0" fontAlgn="base" hangingPunct="0">
        <a:spcBef>
          <a:spcPct val="20000"/>
        </a:spcBef>
        <a:spcAft>
          <a:spcPct val="0"/>
        </a:spcAft>
        <a:buChar char="–"/>
        <a:defRPr sz="2275">
          <a:solidFill>
            <a:schemeClr val="tx1"/>
          </a:solidFill>
          <a:latin typeface="+mn-lt"/>
          <a:ea typeface="ＭＳ Ｐゴシック" pitchFamily="-107" charset="-128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  <a:ea typeface="ＭＳ Ｐゴシック" pitchFamily="-107" charset="-128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  <a:ea typeface="ＭＳ Ｐゴシック" pitchFamily="-107" charset="-128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5pPr>
      <a:lvl6pPr marL="204311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6pPr>
      <a:lvl7pPr marL="241458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7pPr>
      <a:lvl8pPr marL="278606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8pPr>
      <a:lvl9pPr marL="31575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hyperlink" Target="http://gordonschools.aberdeenshire.sch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hyperlink" Target="https://education.gov.scot/parentzone/learning-in-scotland/senior-phas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hyperlink" Target="https://www.myworldofwork.co.uk/my-career-options/choosing-my-subject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hyperlink" Target="https://www.mykidscareer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npfs.org.uk/downloads/category/in-a-nutshell-series/nationals-in-a-nutshell-series/national-5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hyperlink" Target="https://www.nescol.ac.uk/students/new-applicants/school-links/" TargetMode="Externa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commons.wikimedia.org/wiki/File:Career_Change_Cartoon_With_Different_Occupations.svg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" y="0"/>
            <a:ext cx="9905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 descr="A picture containing tree, grass, outdoor, nature&#10;&#10;Description automatically generated">
            <a:extLst>
              <a:ext uri="{FF2B5EF4-FFF2-40B4-BE49-F238E27FC236}">
                <a16:creationId xmlns:a16="http://schemas.microsoft.com/office/drawing/2014/main" id="{1C7D09D8-8B7D-4B5C-ACC2-61007A7A19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13170"/>
          <a:stretch/>
        </p:blipFill>
        <p:spPr>
          <a:xfrm>
            <a:off x="20" y="10"/>
            <a:ext cx="8081984" cy="685799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76164" y="0"/>
            <a:ext cx="4229836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7933" y="0"/>
            <a:ext cx="4098067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41323" y="0"/>
            <a:ext cx="2055400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609956" y="695232"/>
            <a:ext cx="3207633" cy="3388713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S4 &amp; S5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Senior Phase: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en-GB" sz="1200" dirty="0">
              <a:solidFill>
                <a:srgbClr val="7030A0"/>
              </a:solidFill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GB" altLang="en-US" b="1" dirty="0">
                <a:solidFill>
                  <a:srgbClr val="7030A0"/>
                </a:solidFill>
                <a:latin typeface="Arial"/>
              </a:rPr>
              <a:t>Transition i</a:t>
            </a:r>
            <a:r>
              <a:rPr lang="en-GB" altLang="en-US" b="1" dirty="0">
                <a:solidFill>
                  <a:srgbClr val="7030A0"/>
                </a:solidFill>
              </a:rPr>
              <a:t>nto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S5 &amp; S6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Senior Phase Pathways</a:t>
            </a:r>
          </a:p>
        </p:txBody>
      </p:sp>
      <p:pic>
        <p:nvPicPr>
          <p:cNvPr id="13" name="Picture 5" descr="New Picture">
            <a:extLst>
              <a:ext uri="{FF2B5EF4-FFF2-40B4-BE49-F238E27FC236}">
                <a16:creationId xmlns:a16="http://schemas.microsoft.com/office/drawing/2014/main" id="{D231A59F-27E5-408E-A20A-CD1377EC8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03" y="6020125"/>
            <a:ext cx="559597" cy="6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9267C7-8AEE-4583-AD8E-EE0E741219F8}"/>
              </a:ext>
            </a:extLst>
          </p:cNvPr>
          <p:cNvSpPr/>
          <p:nvPr/>
        </p:nvSpPr>
        <p:spPr>
          <a:xfrm>
            <a:off x="6558876" y="4374926"/>
            <a:ext cx="3309791" cy="13542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en-GB" altLang="en-US" sz="2400" dirty="0">
                <a:solidFill>
                  <a:srgbClr val="92D050"/>
                </a:solidFill>
              </a:rPr>
              <a:t>Curriculum Information 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en-GB" altLang="en-US" sz="2400" dirty="0">
                <a:solidFill>
                  <a:srgbClr val="92D050"/>
                </a:solidFill>
              </a:rPr>
              <a:t>Presentation 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en-GB" altLang="en-US" sz="2400" dirty="0">
                <a:solidFill>
                  <a:srgbClr val="92D050"/>
                </a:solidFill>
                <a:latin typeface="Arial"/>
                <a:cs typeface="Arial"/>
              </a:rPr>
              <a:t>February 2022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6E19F5-7F53-4D11-A9FB-656FE03E2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5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39"/>
    </mc:Choice>
    <mc:Fallback>
      <p:transition spd="slow" advTm="9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470" t="18970" r="23104" b="7334"/>
          <a:stretch/>
        </p:blipFill>
        <p:spPr>
          <a:xfrm>
            <a:off x="200472" y="251062"/>
            <a:ext cx="8852802" cy="6387466"/>
          </a:xfrm>
          <a:prstGeom prst="rect">
            <a:avLst/>
          </a:prstGeom>
        </p:spPr>
      </p:pic>
      <p:pic>
        <p:nvPicPr>
          <p:cNvPr id="3" name="Picture 2" descr="New Pi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90" y="616232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C88A77D-2FDE-4D1D-93EC-DDBF365E2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9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12"/>
    </mc:Choice>
    <mc:Fallback>
      <p:transition spd="slow" advTm="8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20552" y="337847"/>
            <a:ext cx="8287716" cy="7372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3600">
                <a:solidFill>
                  <a:srgbClr val="00B050"/>
                </a:solidFill>
              </a:rPr>
              <a:t>Alternative SQA National Qualifications</a:t>
            </a:r>
            <a:endParaRPr lang="en-GB" altLang="en-US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8464" y="1412776"/>
            <a:ext cx="9649072" cy="494345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altLang="en-US" sz="2800" dirty="0">
                <a:solidFill>
                  <a:srgbClr val="7030A0"/>
                </a:solidFill>
              </a:rPr>
              <a:t>There are also other qualifications at Levels 4, 5 &amp; 6 which we are integrating into our curriculum in order to meet the needs of more learners.</a:t>
            </a:r>
          </a:p>
          <a:p>
            <a:pPr marL="0" indent="0">
              <a:spcBef>
                <a:spcPts val="0"/>
              </a:spcBef>
              <a:buFontTx/>
              <a:buNone/>
            </a:pPr>
            <a:endParaRPr lang="en-GB" altLang="en-US" sz="11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altLang="en-US" sz="2800" b="1" dirty="0">
                <a:solidFill>
                  <a:srgbClr val="7030A0"/>
                </a:solidFill>
              </a:rPr>
              <a:t>Foundation Apprenticeships</a:t>
            </a:r>
            <a:r>
              <a:rPr lang="en-GB" altLang="en-US" sz="2800" dirty="0">
                <a:solidFill>
                  <a:srgbClr val="7030A0"/>
                </a:solidFill>
              </a:rPr>
              <a:t>, at Level 4, 5 &amp; 6, are included in our options – these combine study with work placement. They are being supported by Aberdeenshire Council and </a:t>
            </a:r>
            <a:r>
              <a:rPr lang="en-GB" altLang="en-US" sz="2800" dirty="0" err="1">
                <a:solidFill>
                  <a:srgbClr val="7030A0"/>
                </a:solidFill>
              </a:rPr>
              <a:t>NESCol</a:t>
            </a:r>
            <a:r>
              <a:rPr lang="en-GB" altLang="en-US" sz="2800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endParaRPr lang="en-GB" altLang="en-US" sz="11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altLang="en-US" sz="2800" dirty="0">
                <a:solidFill>
                  <a:srgbClr val="7030A0"/>
                </a:solidFill>
              </a:rPr>
              <a:t>National Progression Awards at Levels 4, 5 &amp; 6 (the same as National 4, 5 &amp; Higher levels) which have no final exam, instead are continuously assessed throughout the year.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EA86CB-4ADA-4D0F-9CFC-07710A4D9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8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93"/>
    </mc:Choice>
    <mc:Fallback>
      <p:transition spd="slow" advTm="9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706" y="188640"/>
            <a:ext cx="5066051" cy="1143000"/>
          </a:xfrm>
        </p:spPr>
        <p:txBody>
          <a:bodyPr/>
          <a:lstStyle/>
          <a:p>
            <a:pPr eaLnBrk="1" hangingPunct="1"/>
            <a:r>
              <a:rPr lang="en-GB" altLang="en-US" sz="4800" b="1">
                <a:solidFill>
                  <a:srgbClr val="7030A0"/>
                </a:solidFill>
              </a:rPr>
              <a:t>Options Process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504" y="1331640"/>
            <a:ext cx="3816424" cy="67667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b="1">
                <a:solidFill>
                  <a:srgbClr val="00B050"/>
                </a:solidFill>
              </a:rPr>
              <a:t>Where to begin…?</a:t>
            </a:r>
          </a:p>
        </p:txBody>
      </p:sp>
      <p:pic>
        <p:nvPicPr>
          <p:cNvPr id="12292" name="Picture 4" descr="which 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06" y="2461716"/>
            <a:ext cx="439458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w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80" y="6171195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84827D-4920-4C12-BFE7-17E3411E2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4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19"/>
    </mc:Choice>
    <mc:Fallback>
      <p:transition spd="slow" advTm="2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5031" y="989251"/>
            <a:ext cx="9835937" cy="5517232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Team Game – Parents / Carers, Pupils, Community, Teachers &amp; Support Colleagues, FHs, PTs &amp; SLT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Stronger Attendance = Stronger Qualifications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“Hard work beats talent…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None/>
              <a:defRPr/>
            </a:pPr>
            <a:r>
              <a:rPr lang="en-GB" altLang="en-US" sz="2800">
                <a:solidFill>
                  <a:srgbClr val="00B050"/>
                </a:solidFill>
              </a:rPr>
              <a:t>    …when talent doesn’t work hard”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Resilience – be inspired to do better always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Maths and English – Literacy and Numeracy are key skills for all learning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>
                <a:solidFill>
                  <a:srgbClr val="00B050"/>
                </a:solidFill>
              </a:rPr>
              <a:t>Learning Conversations – Knowing where you are in your learning and next steps to improve</a:t>
            </a:r>
          </a:p>
          <a:p>
            <a:pPr fontAlgn="auto">
              <a:spcAft>
                <a:spcPts val="0"/>
              </a:spcAft>
              <a:defRPr/>
            </a:pPr>
            <a:endParaRPr lang="en-GB" altLang="en-US" sz="240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32380" y="90302"/>
            <a:ext cx="8280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Supporting Pupils to Achieve and Aspire</a:t>
            </a:r>
          </a:p>
        </p:txBody>
      </p:sp>
      <p:pic>
        <p:nvPicPr>
          <p:cNvPr id="7" name="Picture 5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10" y="6255522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39352AC-E851-4C9A-94B9-0EB70E0FC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4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47"/>
    </mc:Choice>
    <mc:Fallback>
      <p:transition spd="slow" advTm="58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060" y="147388"/>
            <a:ext cx="7017880" cy="640085"/>
          </a:xfrm>
        </p:spPr>
        <p:txBody>
          <a:bodyPr/>
          <a:lstStyle/>
          <a:p>
            <a:pPr eaLnBrk="1" hangingPunct="1"/>
            <a:r>
              <a:rPr lang="en-GB" altLang="en-US" sz="3600" b="1">
                <a:solidFill>
                  <a:srgbClr val="7030A0"/>
                </a:solidFill>
              </a:rPr>
              <a:t>Transition from S4 into S5 &amp; S6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0472" y="1078804"/>
            <a:ext cx="4998041" cy="323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Decisions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Enjoyment / Challenge / Interest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Strengths / Development needs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Skill sets &amp; breadth vs depth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career paths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Advice of Teachers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Discussion with Parents / Carers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Progression Pathways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1618" y="1078804"/>
            <a:ext cx="410661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TGS Tracking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Guidance Colleagues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World of Work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Kids Career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TGS Course outlines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Highers in a Nutshell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Skills Development Scotland (SDS)</a:t>
            </a:r>
            <a:r>
              <a:rPr lang="en-GB" altLang="en-US" sz="240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Advisor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002" y="4602507"/>
            <a:ext cx="887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It’s important that each individual pupil considers their decisions.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Friendship groups and Teachers may change over time.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Creating a pathway(s) that will bring you to your chosen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 destination and / or having broad options to draw upon.</a:t>
            </a:r>
          </a:p>
        </p:txBody>
      </p:sp>
      <p:pic>
        <p:nvPicPr>
          <p:cNvPr id="8" name="Picture 7" descr="New Picture">
            <a:extLst>
              <a:ext uri="{FF2B5EF4-FFF2-40B4-BE49-F238E27FC236}">
                <a16:creationId xmlns:a16="http://schemas.microsoft.com/office/drawing/2014/main" id="{51C81D38-40BD-4984-97BE-6335A183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453" y="216470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79DF9A-EA4A-40BD-9B4C-6234AFB46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2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38"/>
    </mc:Choice>
    <mc:Fallback>
      <p:transition spd="slow" advTm="76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4788" y="-260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7030A0"/>
                </a:solidFill>
              </a:rPr>
              <a:t>Progression Pathways</a:t>
            </a:r>
          </a:p>
          <a:p>
            <a:pPr algn="ctr"/>
            <a:r>
              <a:rPr lang="en-GB" sz="2400" b="1">
                <a:solidFill>
                  <a:srgbClr val="00B050"/>
                </a:solidFill>
              </a:rPr>
              <a:t>Expressive Arts example</a:t>
            </a:r>
            <a:r>
              <a:rPr lang="en-GB" sz="2400" b="1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4" name="Picture 3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90" y="616232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BA01B-3D0D-42FD-8D17-A65063BFE80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4" t="24287" r="22658" b="8469"/>
          <a:stretch/>
        </p:blipFill>
        <p:spPr bwMode="auto">
          <a:xfrm>
            <a:off x="268298" y="855775"/>
            <a:ext cx="8789158" cy="5808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390BCA-3D8C-46B6-A931-CBA5F29C0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4"/>
    </mc:Choice>
    <mc:Fallback>
      <p:transition spd="slow" advTm="17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E0EFCA-D5EF-44E7-8533-8BBDC89FF514}"/>
              </a:ext>
            </a:extLst>
          </p:cNvPr>
          <p:cNvSpPr txBox="1"/>
          <p:nvPr/>
        </p:nvSpPr>
        <p:spPr>
          <a:xfrm>
            <a:off x="5371381" y="379562"/>
            <a:ext cx="4534619" cy="57708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Example of a TGS course descriptor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These can be accessed via the TGS website: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http://gordonschools.aberdeenshire.sch.uk/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Go to: </a:t>
            </a:r>
            <a:r>
              <a:rPr lang="en-GB" sz="2400">
                <a:solidFill>
                  <a:srgbClr val="7030A0"/>
                </a:solidFill>
                <a:latin typeface="Arial"/>
                <a:cs typeface="Arial"/>
              </a:rPr>
              <a:t>Curriculum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 - </a:t>
            </a:r>
            <a:endParaRPr lang="en-GB" sz="2400">
              <a:solidFill>
                <a:srgbClr val="7030A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en-GB" sz="2400">
                <a:solidFill>
                  <a:srgbClr val="7030A0"/>
                </a:solidFill>
                <a:latin typeface="Arial"/>
                <a:cs typeface="Arial"/>
              </a:rPr>
              <a:t>Course Choice</a:t>
            </a:r>
            <a:endParaRPr lang="en-GB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A </a:t>
            </a:r>
            <a:r>
              <a:rPr lang="en-GB" sz="2400">
                <a:solidFill>
                  <a:srgbClr val="7030A0"/>
                </a:solidFill>
                <a:latin typeface="Arial"/>
                <a:cs typeface="Arial"/>
              </a:rPr>
              <a:t>one-page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document summarising the benefits, skills, assessments, progression &amp;</a:t>
            </a:r>
            <a:r>
              <a:rPr lang="en-GB" sz="2400">
                <a:solidFill>
                  <a:srgbClr val="7030A0"/>
                </a:solidFill>
                <a:latin typeface="Arial"/>
                <a:cs typeface="Arial"/>
              </a:rPr>
              <a:t> </a:t>
            </a:r>
            <a:endParaRPr lang="en-GB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career pathways of that subject</a:t>
            </a:r>
          </a:p>
        </p:txBody>
      </p:sp>
      <p:pic>
        <p:nvPicPr>
          <p:cNvPr id="7" name="Picture 6" descr="New Picture">
            <a:extLst>
              <a:ext uri="{FF2B5EF4-FFF2-40B4-BE49-F238E27FC236}">
                <a16:creationId xmlns:a16="http://schemas.microsoft.com/office/drawing/2014/main" id="{56093CBD-F2A5-46A9-950D-D0819661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35" y="6185078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BE7C9-8312-48A6-801F-9648068178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83" t="21012" r="31081" b="7378"/>
          <a:stretch/>
        </p:blipFill>
        <p:spPr>
          <a:xfrm>
            <a:off x="151439" y="173903"/>
            <a:ext cx="5055126" cy="6516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B4CC1C-6B42-4285-9B86-1EFFC136F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9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10"/>
    </mc:Choice>
    <mc:Fallback>
      <p:transition spd="slow" advTm="26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4088" y="184800"/>
            <a:ext cx="421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the internet: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Parentzone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5EDE1F-3D39-4AD4-ACF5-C6446157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99" y="5811425"/>
            <a:ext cx="900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https://education.gov.scot/parentzone/learning-in-scotland/senior-phase</a:t>
            </a:r>
            <a:endParaRPr kumimoji="0" lang="en-GB" altLang="en-US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ED32C7-6FFA-4B34-B423-F64CAFE2C3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6" t="22609" r="6843" b="10946"/>
          <a:stretch/>
        </p:blipFill>
        <p:spPr>
          <a:xfrm>
            <a:off x="231553" y="834800"/>
            <a:ext cx="9442893" cy="47683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E0AA0A7-0029-4829-9D24-6BB4777CE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7"/>
    </mc:Choice>
    <mc:Fallback>
      <p:transition spd="slow" advTm="1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FDF8BC-81C2-4051-8481-D1039DE65159}"/>
              </a:ext>
            </a:extLst>
          </p:cNvPr>
          <p:cNvSpPr txBox="1"/>
          <p:nvPr/>
        </p:nvSpPr>
        <p:spPr>
          <a:xfrm>
            <a:off x="3162341" y="39463"/>
            <a:ext cx="36929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World of Work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27D8C-9608-4ABE-BA3B-E0A606C0D0F8}"/>
              </a:ext>
            </a:extLst>
          </p:cNvPr>
          <p:cNvSpPr txBox="1"/>
          <p:nvPr/>
        </p:nvSpPr>
        <p:spPr>
          <a:xfrm>
            <a:off x="664100" y="6126039"/>
            <a:ext cx="85733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4"/>
              </a:rPr>
              <a:t>https://www.myworldofwork.co.uk/my-career-options/choosing-my-subjects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5AB04-A0BF-4D5F-ADEB-E385BECD4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2" t="9205" r="1236" b="4914"/>
          <a:stretch/>
        </p:blipFill>
        <p:spPr>
          <a:xfrm>
            <a:off x="533108" y="733940"/>
            <a:ext cx="8835343" cy="5282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A0DC2F-0114-46C0-96C0-BEFA783B1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3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3"/>
    </mc:Choice>
    <mc:Fallback>
      <p:transition spd="slow" advTm="1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F7BE06-8188-4446-97F8-CDEB85375D69}"/>
              </a:ext>
            </a:extLst>
          </p:cNvPr>
          <p:cNvSpPr txBox="1"/>
          <p:nvPr/>
        </p:nvSpPr>
        <p:spPr>
          <a:xfrm>
            <a:off x="3573268" y="90082"/>
            <a:ext cx="29278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Kid's Career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587A-AA43-4EBE-9D16-008DE9E28E77}"/>
              </a:ext>
            </a:extLst>
          </p:cNvPr>
          <p:cNvSpPr txBox="1"/>
          <p:nvPr/>
        </p:nvSpPr>
        <p:spPr>
          <a:xfrm>
            <a:off x="2452083" y="6244698"/>
            <a:ext cx="51702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4"/>
              </a:rPr>
              <a:t>https://www.mykidscareer.com/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6FB09D-2451-423A-A953-CF440F294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0" t="9545" r="1972" b="4745"/>
          <a:stretch/>
        </p:blipFill>
        <p:spPr>
          <a:xfrm>
            <a:off x="546986" y="736288"/>
            <a:ext cx="8812027" cy="53854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BE22ED-E618-45DB-8E1D-E0D6DBFBB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3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3"/>
    </mc:Choice>
    <mc:Fallback>
      <p:transition spd="slow" advTm="11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010483" y="260648"/>
            <a:ext cx="3885034" cy="501922"/>
          </a:xfrm>
        </p:spPr>
        <p:txBody>
          <a:bodyPr/>
          <a:lstStyle/>
          <a:p>
            <a:r>
              <a:rPr lang="en-US" altLang="en-US" sz="3600" b="1">
                <a:solidFill>
                  <a:srgbClr val="7030A0"/>
                </a:solidFill>
              </a:rPr>
              <a:t>Welcome &amp; Aims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79840" y="989053"/>
            <a:ext cx="9546320" cy="5172050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>
                <a:solidFill>
                  <a:srgbClr val="7030A0"/>
                </a:solidFill>
              </a:rPr>
              <a:t>To</a:t>
            </a:r>
            <a:r>
              <a:rPr lang="en-GB" altLang="en-US" sz="2800">
                <a:solidFill>
                  <a:srgbClr val="00B050"/>
                </a:solidFill>
              </a:rPr>
              <a:t> place transition within the context of our TGS Vision and reflect on our recent Attainment and progress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40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>
                <a:solidFill>
                  <a:srgbClr val="7030A0"/>
                </a:solidFill>
              </a:rPr>
              <a:t>To</a:t>
            </a:r>
            <a:r>
              <a:rPr lang="en-GB" altLang="en-US" sz="2800">
                <a:solidFill>
                  <a:srgbClr val="00B050"/>
                </a:solidFill>
              </a:rPr>
              <a:t> give an outline of Curriculum for Excellence and confirm the rationale behind our transitions within the  Senior Phase (S4 – S6)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80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>
                <a:solidFill>
                  <a:srgbClr val="7030A0"/>
                </a:solidFill>
              </a:rPr>
              <a:t>To</a:t>
            </a:r>
            <a:r>
              <a:rPr lang="en-GB" altLang="en-US" sz="2800">
                <a:solidFill>
                  <a:srgbClr val="00B050"/>
                </a:solidFill>
              </a:rPr>
              <a:t> explore the pathways which lead our pupils to secure positive destinations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40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>
                <a:solidFill>
                  <a:srgbClr val="7030A0"/>
                </a:solidFill>
              </a:rPr>
              <a:t>To</a:t>
            </a:r>
            <a:r>
              <a:rPr lang="en-GB" altLang="en-US" sz="2800">
                <a:solidFill>
                  <a:srgbClr val="00B050"/>
                </a:solidFill>
              </a:rPr>
              <a:t> give Parents/Carers the opportunity to ask any general questions around these transitions</a:t>
            </a:r>
            <a:r>
              <a:rPr lang="en-GB" altLang="en-US" sz="2800"/>
              <a:t>		</a:t>
            </a:r>
            <a:endParaRPr lang="en-GB" altLang="en-US" sz="3600"/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380" y="6255217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4E34F8-A384-47B5-829A-4651012AB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5300" y="6337300"/>
            <a:ext cx="304800" cy="3048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CA1AE9A6-57BB-48BB-B9C3-F5AC42BB46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FABAEBE8-0D06-4F26-8959-4042BB2BF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80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88"/>
    </mc:Choice>
    <mc:Fallback>
      <p:transition spd="slow" advTm="4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5875" y="242151"/>
            <a:ext cx="9722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https://www.npfs.org.uk/downloads/category/in-a-nutshell-series/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nationals-in-a-nutshell-series/national-5/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389" t="13033" r="34694" b="19010"/>
          <a:stretch/>
        </p:blipFill>
        <p:spPr>
          <a:xfrm>
            <a:off x="105875" y="1218957"/>
            <a:ext cx="5156749" cy="3869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1999" t="20062" r="40156" b="12392"/>
          <a:stretch/>
        </p:blipFill>
        <p:spPr>
          <a:xfrm>
            <a:off x="5262624" y="1218957"/>
            <a:ext cx="4336279" cy="435129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7AFECE3-1236-48CE-BB99-B6DBCD9B7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38" y="5716064"/>
            <a:ext cx="87740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hlinkClick r:id="rId6"/>
              </a:rPr>
              <a:t>https://www.npfs.org.uk/downloads/category/in-a-nutshell-series/nationals-in-a-nutshell-series/national-5/</a:t>
            </a:r>
            <a:endParaRPr kumimoji="0" lang="en-GB" altLang="en-US" sz="2400" b="1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85A320-E2C2-4A8D-89D8-E7E81A076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2"/>
    </mc:Choice>
    <mc:Fallback>
      <p:transition spd="slow" advTm="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041" y="491112"/>
            <a:ext cx="9059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3200">
                <a:solidFill>
                  <a:srgbClr val="7030A0"/>
                </a:solidFill>
                <a:latin typeface="Arial"/>
                <a:ea typeface="+mj-ea"/>
                <a:cs typeface="+mj-cs"/>
              </a:rPr>
              <a:t>What does S4/5/6 Senior Phase choice look like?</a:t>
            </a:r>
            <a:endParaRPr lang="en-GB">
              <a:solidFill>
                <a:srgbClr val="7030A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87856" y="1367336"/>
          <a:ext cx="8922972" cy="292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6288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S4</a:t>
                      </a:r>
                    </a:p>
                    <a:p>
                      <a:pPr algn="ctr"/>
                      <a:endParaRPr lang="en-GB" b="1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(S5)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(S6)</a:t>
                      </a:r>
                    </a:p>
                  </a:txBody>
                  <a:tcPr anchor="ctr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One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  <a:endParaRPr lang="en-GB" b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Two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Three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Four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Five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Six</a:t>
                      </a:r>
                    </a:p>
                    <a:p>
                      <a:pPr algn="ctr"/>
                      <a:endParaRPr lang="en-GB" sz="12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00B050"/>
                          </a:solidFill>
                        </a:rPr>
                        <a:t>L2 – L5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PSE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RMPS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PE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8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S5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S6</a:t>
                      </a:r>
                    </a:p>
                  </a:txBody>
                  <a:tcPr anchor="ctr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1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2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3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rgbClr val="2EF65E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4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Option 5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Higher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(</a:t>
                      </a:r>
                      <a:r>
                        <a:rPr lang="en-GB" b="1" err="1">
                          <a:solidFill>
                            <a:srgbClr val="2EF65E"/>
                          </a:solidFill>
                        </a:rPr>
                        <a:t>Adv</a:t>
                      </a:r>
                      <a:r>
                        <a:rPr lang="en-GB" b="1">
                          <a:solidFill>
                            <a:srgbClr val="2EF65E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PSE</a:t>
                      </a:r>
                    </a:p>
                  </a:txBody>
                  <a:tcPr vert="vert27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PE elective</a:t>
                      </a:r>
                    </a:p>
                  </a:txBody>
                  <a:tcPr vert="vert27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2EF65E"/>
                          </a:solidFill>
                        </a:rPr>
                        <a:t>Elective</a:t>
                      </a:r>
                    </a:p>
                  </a:txBody>
                  <a:tcPr vert="vert27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7856" y="4584545"/>
          <a:ext cx="8822224" cy="182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9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rgbClr val="7030A0"/>
                          </a:solidFill>
                        </a:rPr>
                        <a:t>Year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00B050"/>
                          </a:solidFill>
                        </a:rPr>
                        <a:t>Subject + Achievement combination</a:t>
                      </a: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>
                          <a:solidFill>
                            <a:srgbClr val="7030A0"/>
                          </a:solidFill>
                        </a:rPr>
                        <a:t>S4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B050"/>
                          </a:solidFill>
                        </a:rPr>
                        <a:t>Maths &amp; English + 4 Choices + </a:t>
                      </a:r>
                      <a:r>
                        <a:rPr lang="en-GB" sz="2400" b="0" baseline="0">
                          <a:solidFill>
                            <a:srgbClr val="00B050"/>
                          </a:solidFill>
                        </a:rPr>
                        <a:t>Wider Achievement</a:t>
                      </a:r>
                      <a:endParaRPr lang="en-GB" sz="2400" b="0">
                        <a:solidFill>
                          <a:srgbClr val="00B050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>
                          <a:solidFill>
                            <a:srgbClr val="7030A0"/>
                          </a:solidFill>
                        </a:rPr>
                        <a:t>S5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B050"/>
                          </a:solidFill>
                        </a:rPr>
                        <a:t>5</a:t>
                      </a:r>
                      <a:r>
                        <a:rPr lang="en-GB" sz="2400" b="0" baseline="0">
                          <a:solidFill>
                            <a:srgbClr val="00B050"/>
                          </a:solidFill>
                        </a:rPr>
                        <a:t> Subjects </a:t>
                      </a: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>
                          <a:solidFill>
                            <a:srgbClr val="7030A0"/>
                          </a:solidFill>
                        </a:rPr>
                        <a:t>S6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B050"/>
                          </a:solidFill>
                        </a:rPr>
                        <a:t>4 Subjects </a:t>
                      </a:r>
                      <a:endParaRPr lang="en-GB" sz="2400" b="0" baseline="0">
                        <a:solidFill>
                          <a:srgbClr val="00B050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848544" y="2636912"/>
            <a:ext cx="0" cy="648072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ew Picture">
            <a:extLst>
              <a:ext uri="{FF2B5EF4-FFF2-40B4-BE49-F238E27FC236}">
                <a16:creationId xmlns:a16="http://schemas.microsoft.com/office/drawing/2014/main" id="{CB6C1A5E-5DD3-42A3-9E64-6B999EB17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144" y="629901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EF27165-E54E-480A-B381-0D1321D4B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8"/>
    </mc:Choice>
    <mc:Fallback>
      <p:transition spd="slow" advTm="2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3D74B7-980E-4F3B-95DD-43F171439474}"/>
              </a:ext>
            </a:extLst>
          </p:cNvPr>
          <p:cNvSpPr txBox="1"/>
          <p:nvPr/>
        </p:nvSpPr>
        <p:spPr>
          <a:xfrm>
            <a:off x="5221459" y="312950"/>
            <a:ext cx="2486428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solidFill>
                  <a:srgbClr val="7030A0"/>
                </a:solidFill>
                <a:latin typeface="Arial"/>
                <a:cs typeface="Arial"/>
              </a:rPr>
              <a:t>Sample Form</a:t>
            </a:r>
          </a:p>
          <a:p>
            <a:endParaRPr lang="en-GB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C80A8-F934-48AB-9A1B-F980253FC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89" t="43243" r="24734" b="7249"/>
          <a:stretch/>
        </p:blipFill>
        <p:spPr>
          <a:xfrm>
            <a:off x="182880" y="112542"/>
            <a:ext cx="4501663" cy="2757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B384B3-4FF7-4840-83FE-2853F40CD6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15" t="35918" r="21042" b="7502"/>
          <a:stretch/>
        </p:blipFill>
        <p:spPr>
          <a:xfrm>
            <a:off x="182880" y="3024554"/>
            <a:ext cx="4501663" cy="3151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B7137-5DBF-48F7-B875-5502E524A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58" t="44127" r="25159" b="39151"/>
          <a:stretch/>
        </p:blipFill>
        <p:spPr>
          <a:xfrm>
            <a:off x="4953000" y="1797849"/>
            <a:ext cx="4079631" cy="9312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4617FB1-5E9E-4CF5-8D36-2F89CAF23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2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35"/>
    </mc:Choice>
    <mc:Fallback>
      <p:transition spd="slow" advTm="48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9DEF17-B432-4749-916C-DACFE462C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85" r="1123" b="4321"/>
          <a:stretch/>
        </p:blipFill>
        <p:spPr>
          <a:xfrm>
            <a:off x="241223" y="1234159"/>
            <a:ext cx="9082292" cy="535782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37EE5A0-8E44-41E5-A14F-D4587566D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227" y="35185"/>
            <a:ext cx="58815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North East Scotland’s College: </a:t>
            </a:r>
            <a:r>
              <a:rPr kumimoji="0" lang="en-GB" alt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NESCol</a:t>
            </a:r>
            <a:endParaRPr kumimoji="0" lang="en-GB" alt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School Link Courses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12B00-EEAF-4482-99AF-77E2BBA5B664}"/>
              </a:ext>
            </a:extLst>
          </p:cNvPr>
          <p:cNvSpPr txBox="1"/>
          <p:nvPr/>
        </p:nvSpPr>
        <p:spPr>
          <a:xfrm>
            <a:off x="5159086" y="5070763"/>
            <a:ext cx="3496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School Links - North East Scotland College (nescol.ac.uk)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3296DD-A512-440D-AC36-53E2C4403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3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63"/>
    </mc:Choice>
    <mc:Fallback>
      <p:transition spd="slow" advTm="68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462" y="448982"/>
            <a:ext cx="6315075" cy="928688"/>
          </a:xfrm>
        </p:spPr>
        <p:txBody>
          <a:bodyPr/>
          <a:lstStyle/>
          <a:p>
            <a:pPr algn="ctr"/>
            <a:r>
              <a:rPr lang="en-GB" b="1">
                <a:latin typeface="Century Gothic" panose="020B0502020202020204" pitchFamily="34" charset="0"/>
              </a:rPr>
              <a:t>Subject Areas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940" y="1282863"/>
            <a:ext cx="7394121" cy="3466354"/>
          </a:xfrm>
        </p:spPr>
        <p:txBody>
          <a:bodyPr numCol="2"/>
          <a:lstStyle/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Digital Media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Civil Engineering</a:t>
            </a:r>
          </a:p>
          <a:p>
            <a:r>
              <a:rPr lang="en-US" sz="1950" b="1">
                <a:solidFill>
                  <a:srgbClr val="7030A0"/>
                </a:solidFill>
                <a:latin typeface="Century Gothic" panose="020B0502020202020204" pitchFamily="34" charset="0"/>
              </a:rPr>
              <a:t>Construction</a:t>
            </a:r>
          </a:p>
          <a:p>
            <a:r>
              <a:rPr lang="en-US" sz="1950" b="1">
                <a:solidFill>
                  <a:srgbClr val="7030A0"/>
                </a:solidFill>
                <a:latin typeface="Century Gothic" panose="020B0502020202020204" pitchFamily="34" charset="0"/>
              </a:rPr>
              <a:t>Automotive</a:t>
            </a:r>
          </a:p>
          <a:p>
            <a:r>
              <a:rPr lang="en-US" sz="1950" b="1">
                <a:solidFill>
                  <a:srgbClr val="7030A0"/>
                </a:solidFill>
                <a:latin typeface="Century Gothic" panose="020B0502020202020204" pitchFamily="34" charset="0"/>
              </a:rPr>
              <a:t>Early Education and Childcare</a:t>
            </a:r>
          </a:p>
          <a:p>
            <a:r>
              <a:rPr lang="en-US" sz="1950" b="1">
                <a:solidFill>
                  <a:srgbClr val="7030A0"/>
                </a:solidFill>
                <a:latin typeface="Century Gothic" panose="020B0502020202020204" pitchFamily="34" charset="0"/>
              </a:rPr>
              <a:t>Health Sector</a:t>
            </a:r>
          </a:p>
          <a:p>
            <a:r>
              <a:rPr lang="en-US" sz="1950" b="1">
                <a:solidFill>
                  <a:srgbClr val="7030A0"/>
                </a:solidFill>
                <a:latin typeface="Century Gothic" panose="020B0502020202020204" pitchFamily="34" charset="0"/>
              </a:rPr>
              <a:t>Computing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Sport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Hospitality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Travel and Tourism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Marketing and Events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Psychology</a:t>
            </a:r>
          </a:p>
          <a:p>
            <a:r>
              <a:rPr lang="en-US" sz="1950" b="1">
                <a:solidFill>
                  <a:srgbClr val="7030A0"/>
                </a:solidFill>
                <a:latin typeface="Century Gothic" panose="020B0502020202020204" pitchFamily="34" charset="0"/>
              </a:rPr>
              <a:t>Engineering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Accountancy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Laboratory Science</a:t>
            </a:r>
          </a:p>
          <a:p>
            <a:r>
              <a:rPr lang="en-US" sz="1950" b="1">
                <a:solidFill>
                  <a:srgbClr val="7030A0"/>
                </a:solidFill>
                <a:latin typeface="Century Gothic" panose="020B0502020202020204" pitchFamily="34" charset="0"/>
              </a:rPr>
              <a:t>Beauty Therapy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Maritime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0233" y="5383043"/>
            <a:ext cx="7945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Those in bold are courses that have been taken by TGS pupils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A2D21A-9509-496F-9360-CD3DC53FA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05093"/>
      </p:ext>
    </p:extLst>
  </p:cSld>
  <p:clrMapOvr>
    <a:masterClrMapping/>
  </p:clrMapOvr>
  <p:transition advTm="28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463" y="833896"/>
            <a:ext cx="6315075" cy="928688"/>
          </a:xfrm>
        </p:spPr>
        <p:txBody>
          <a:bodyPr/>
          <a:lstStyle/>
          <a:p>
            <a:pPr algn="ctr"/>
            <a:r>
              <a:rPr lang="en-GB" b="1">
                <a:latin typeface="Century Gothic" panose="020B0502020202020204" pitchFamily="34" charset="0"/>
              </a:rPr>
              <a:t>Qualifications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941" y="1762584"/>
            <a:ext cx="4633164" cy="2674528"/>
          </a:xfrm>
        </p:spPr>
        <p:txBody>
          <a:bodyPr numCol="1"/>
          <a:lstStyle/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SQA N5 and Higher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Skills for Work at N4 and N5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City and Guilds Awards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National Progression Awards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Foundation Apprenticeships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Professional Development Awards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College Certificates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2620" y="4813439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TGS 2020-21: x pupils achieved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Awards at Levels 4, 5 &amp; 6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00EFFD-C7F7-47AD-8493-FE6C8E67B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41944"/>
      </p:ext>
    </p:extLst>
  </p:cSld>
  <p:clrMapOvr>
    <a:masterClrMapping/>
  </p:clrMapOvr>
  <p:transition advTm="40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2938"/>
            <a:ext cx="9906000" cy="5572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5600EA-408A-4A09-9810-CC1B8759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07" y="2269323"/>
            <a:ext cx="4735199" cy="2033351"/>
          </a:xfrm>
        </p:spPr>
        <p:txBody>
          <a:bodyPr vert="horz" lIns="74295" tIns="37148" rIns="74295" bIns="37148" rtlCol="0" anchor="b">
            <a:normAutofit fontScale="90000"/>
          </a:bodyPr>
          <a:lstStyle/>
          <a:p>
            <a:r>
              <a:rPr lang="en-US" sz="4550" b="1">
                <a:solidFill>
                  <a:srgbClr val="00B050"/>
                </a:solidFill>
                <a:latin typeface="Century Gothic"/>
              </a:rPr>
              <a:t>What is a foundation apprenticeship?</a:t>
            </a:r>
            <a:r>
              <a:rPr lang="en-US" sz="4550"/>
              <a:t> 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7176" y="1334796"/>
            <a:ext cx="5025155" cy="4188411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A picture containing drawing, food&#10;&#10;Description generated with very high confidence">
            <a:extLst>
              <a:ext uri="{FF2B5EF4-FFF2-40B4-BE49-F238E27FC236}">
                <a16:creationId xmlns:a16="http://schemas.microsoft.com/office/drawing/2014/main" id="{8B900AA8-0872-4EA1-8F94-74FACA3E0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824448" y="2221813"/>
            <a:ext cx="3069926" cy="30802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CEE21A-9EC9-43B7-930F-3EE4D36904AB}"/>
              </a:ext>
            </a:extLst>
          </p:cNvPr>
          <p:cNvSpPr txBox="1">
            <a:spLocks/>
          </p:cNvSpPr>
          <p:nvPr/>
        </p:nvSpPr>
        <p:spPr>
          <a:xfrm>
            <a:off x="206046" y="426950"/>
            <a:ext cx="5143120" cy="15550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50" b="1">
                <a:solidFill>
                  <a:srgbClr val="7030A0"/>
                </a:solidFill>
                <a:latin typeface="Century Gothic"/>
                <a:cs typeface="Calibri Light"/>
              </a:rPr>
              <a:t>Foundation</a:t>
            </a:r>
            <a:br>
              <a:rPr lang="en-US" sz="4850" b="1">
                <a:latin typeface="Century Gothic"/>
                <a:cs typeface="Calibri Light"/>
              </a:rPr>
            </a:br>
            <a:r>
              <a:rPr lang="en-US" sz="4850" b="1">
                <a:solidFill>
                  <a:srgbClr val="7030A0"/>
                </a:solidFill>
                <a:latin typeface="Century Gothic"/>
                <a:cs typeface="Calibri Light"/>
              </a:rPr>
              <a:t>Apprenticeships</a:t>
            </a:r>
            <a:endParaRPr lang="en-US" sz="4850" b="1">
              <a:solidFill>
                <a:srgbClr val="7030A0"/>
              </a:solidFill>
              <a:latin typeface="Century Gothic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65ADC9-AB3F-4EF9-885D-CB7FBEA43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9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19"/>
    </mc:Choice>
    <mc:Fallback>
      <p:transition spd="slow" advTm="4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BC7889F-F308-4DCD-8CAF-087339B50B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7" t="7436" r="2046" b="5479"/>
          <a:stretch/>
        </p:blipFill>
        <p:spPr>
          <a:xfrm>
            <a:off x="999946" y="640540"/>
            <a:ext cx="8069943" cy="55763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DADA9C-F2EC-42F4-94F8-F68EBC90F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9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10"/>
    </mc:Choice>
    <mc:Fallback>
      <p:transition spd="slow" advTm="5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F20E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431F2-3BBF-460D-83C2-EF3D5FEAD08F}"/>
              </a:ext>
            </a:extLst>
          </p:cNvPr>
          <p:cNvSpPr txBox="1"/>
          <p:nvPr/>
        </p:nvSpPr>
        <p:spPr>
          <a:xfrm>
            <a:off x="1136576" y="1862"/>
            <a:ext cx="763284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rgbClr val="00B050"/>
                </a:solidFill>
              </a:rPr>
              <a:t>YASS</a:t>
            </a:r>
          </a:p>
          <a:p>
            <a:pPr algn="ctr"/>
            <a:endParaRPr lang="en-GB" sz="1200" b="1">
              <a:solidFill>
                <a:srgbClr val="00B050"/>
              </a:solidFill>
            </a:endParaRPr>
          </a:p>
          <a:p>
            <a:pPr algn="ctr"/>
            <a:r>
              <a:rPr lang="en-GB" sz="3200" b="1">
                <a:solidFill>
                  <a:srgbClr val="00B050"/>
                </a:solidFill>
              </a:rPr>
              <a:t>Young Applicants Scheme in Scotland</a:t>
            </a:r>
          </a:p>
          <a:p>
            <a:pPr algn="ctr"/>
            <a:r>
              <a:rPr lang="en-GB" sz="3200" b="1">
                <a:solidFill>
                  <a:srgbClr val="00B050"/>
                </a:solidFill>
              </a:rPr>
              <a:t>for S6 pupils</a:t>
            </a:r>
          </a:p>
          <a:p>
            <a:pPr algn="ctr"/>
            <a:endParaRPr lang="en-GB" sz="1400" b="1">
              <a:solidFill>
                <a:srgbClr val="00B050"/>
              </a:solidFill>
            </a:endParaRPr>
          </a:p>
          <a:p>
            <a:pPr algn="ctr"/>
            <a:r>
              <a:rPr lang="en-GB" sz="3200" b="1">
                <a:solidFill>
                  <a:srgbClr val="00B050"/>
                </a:solidFill>
              </a:rPr>
              <a:t>The Open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5AEB5-BD3D-451B-8154-FCD31765306B}"/>
              </a:ext>
            </a:extLst>
          </p:cNvPr>
          <p:cNvSpPr txBox="1"/>
          <p:nvPr/>
        </p:nvSpPr>
        <p:spPr>
          <a:xfrm>
            <a:off x="416496" y="2893981"/>
            <a:ext cx="90730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TGS pupils in recent years have passes* in modules such as:</a:t>
            </a:r>
          </a:p>
          <a:p>
            <a:endParaRPr lang="en-GB" sz="1200"/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Understanding the autistic spectrum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Law in Scotland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Maths for science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The frozen planet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Living without oil: chemistry for a sustainable future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Galaxies, stars and planets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Molecules, medicines and drugs: a chemical 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B464D-03E0-4D7C-A7F4-DB4F03893967}"/>
              </a:ext>
            </a:extLst>
          </p:cNvPr>
          <p:cNvSpPr txBox="1"/>
          <p:nvPr/>
        </p:nvSpPr>
        <p:spPr>
          <a:xfrm>
            <a:off x="416496" y="6309320"/>
            <a:ext cx="605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* YASS courses do </a:t>
            </a:r>
            <a:r>
              <a:rPr lang="en-GB" sz="2400" b="1" dirty="0">
                <a:solidFill>
                  <a:srgbClr val="00B050"/>
                </a:solidFill>
              </a:rPr>
              <a:t>not</a:t>
            </a:r>
            <a:r>
              <a:rPr lang="en-GB" sz="2400" dirty="0">
                <a:solidFill>
                  <a:srgbClr val="00B050"/>
                </a:solidFill>
              </a:rPr>
              <a:t> carry UCAS points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B41D9F-0B5B-40E1-B37F-439CBBE85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7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86"/>
    </mc:Choice>
    <mc:Fallback>
      <p:transition spd="slow" advTm="4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picture containing tree, nature, garden, highland&#10;&#10;Description automatically generated">
            <a:extLst>
              <a:ext uri="{FF2B5EF4-FFF2-40B4-BE49-F238E27FC236}">
                <a16:creationId xmlns:a16="http://schemas.microsoft.com/office/drawing/2014/main" id="{A0CA628F-7F31-4C8E-BEE6-877DDFB599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r="-1" b="5124"/>
          <a:stretch/>
        </p:blipFill>
        <p:spPr>
          <a:xfrm>
            <a:off x="20" y="655"/>
            <a:ext cx="6593661" cy="4468659"/>
          </a:xfrm>
          <a:prstGeom prst="rect">
            <a:avLst/>
          </a:prstGeom>
        </p:spPr>
      </p:pic>
      <p:pic>
        <p:nvPicPr>
          <p:cNvPr id="4101" name="Picture 5" descr="New Pic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7384" b="-2"/>
          <a:stretch/>
        </p:blipFill>
        <p:spPr bwMode="auto">
          <a:xfrm>
            <a:off x="7628445" y="1394079"/>
            <a:ext cx="1246554" cy="16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6372"/>
            <a:ext cx="9905999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464543"/>
            <a:ext cx="659368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531" y="4466372"/>
            <a:ext cx="9913528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3679" y="4466372"/>
            <a:ext cx="331608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765" y="4486258"/>
            <a:ext cx="990807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5191141" y="2689159"/>
            <a:ext cx="3118759" cy="3769944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21396" y="4754073"/>
            <a:ext cx="9655674" cy="14414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Your questions?</a:t>
            </a:r>
            <a:br>
              <a:rPr lang="en-US" alt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gordonschools.aca@aberdeenshire.gov.uk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830BD5-90F6-416B-9A3D-AC4EE5BAD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7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79"/>
    </mc:Choice>
    <mc:Fallback>
      <p:transition spd="slow" advTm="7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905902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033">
                  <a:extLst>
                    <a:ext uri="{9D8B030D-6E8A-4147-A177-3AD203B41FA5}">
                      <a16:colId xmlns:a16="http://schemas.microsoft.com/office/drawing/2014/main" val="995768023"/>
                    </a:ext>
                  </a:extLst>
                </a:gridCol>
              </a:tblGrid>
              <a:tr h="707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TGS Vision</a:t>
                      </a:r>
                      <a:endParaRPr lang="en-GB" sz="120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we aspire to…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r>
                        <a:rPr lang="en-GB" sz="36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ogether</a:t>
                      </a:r>
                      <a:endParaRPr lang="en-GB" sz="12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all feel included in our School community, local Huntly community and the north-east, national and global world.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consider the consequences our actions have on others and our wider environment.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</a:t>
                      </a:r>
                      <a:r>
                        <a:rPr lang="en-GB" sz="36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rowing</a:t>
                      </a:r>
                      <a:endParaRPr lang="en-GB" sz="12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value and look after our physical, mental, emotional and spiritual health.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TGS as a happy place with support where everyone can develop confidence and resilience for life in and beyond School.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GB" sz="36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ucceeding</a:t>
                      </a:r>
                      <a:endParaRPr lang="en-GB" sz="12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Being the best possible version of yourself that you can be. Each individual learning and achieving as much as they can. Explore new things with a growth mind-set for future success.</a:t>
                      </a:r>
                      <a:endParaRPr lang="en-GB" sz="120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5AA4980-9211-45AF-9EE8-BE9F13ADA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5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31548"/>
      </p:ext>
    </p:extLst>
  </p:cSld>
  <p:clrMapOvr>
    <a:masterClrMapping/>
  </p:clrMapOvr>
  <p:transition spd="slow" advTm="312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>
          <a:xfrm>
            <a:off x="1280592" y="1772816"/>
            <a:ext cx="7429500" cy="2808312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7030A0"/>
                </a:solidFill>
              </a:rPr>
              <a:t>A review of our attainment</a:t>
            </a:r>
          </a:p>
          <a:p>
            <a:endParaRPr lang="en-GB" altLang="en-US" b="1" dirty="0">
              <a:solidFill>
                <a:srgbClr val="00B050"/>
              </a:solidFill>
            </a:endParaRPr>
          </a:p>
          <a:p>
            <a:r>
              <a:rPr lang="en-GB" altLang="en-US" sz="3200" b="1" dirty="0">
                <a:solidFill>
                  <a:srgbClr val="00B050"/>
                </a:solidFill>
              </a:rPr>
              <a:t>Celebrating successes and </a:t>
            </a:r>
          </a:p>
          <a:p>
            <a:r>
              <a:rPr lang="en-GB" altLang="en-US" sz="3200" b="1" dirty="0">
                <a:solidFill>
                  <a:srgbClr val="00B050"/>
                </a:solidFill>
              </a:rPr>
              <a:t>learning lessons</a:t>
            </a:r>
          </a:p>
          <a:p>
            <a:r>
              <a:rPr lang="en-GB" altLang="en-US" sz="3200" b="1" dirty="0">
                <a:solidFill>
                  <a:srgbClr val="00B050"/>
                </a:solidFill>
              </a:rPr>
              <a:t>2016-2021</a:t>
            </a:r>
          </a:p>
          <a:p>
            <a:endParaRPr lang="en-GB" altLang="en-US" sz="3200" b="1" dirty="0">
              <a:solidFill>
                <a:srgbClr val="00B050"/>
              </a:solidFill>
            </a:endParaRPr>
          </a:p>
          <a:p>
            <a:endParaRPr lang="en-GB" altLang="en-US" sz="3200" b="1" dirty="0">
              <a:solidFill>
                <a:srgbClr val="00B050"/>
              </a:solidFill>
            </a:endParaRPr>
          </a:p>
          <a:p>
            <a:endParaRPr lang="en-GB" altLang="en-US" sz="1625" dirty="0"/>
          </a:p>
        </p:txBody>
      </p:sp>
      <p:pic>
        <p:nvPicPr>
          <p:cNvPr id="20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6" y="5805264"/>
            <a:ext cx="5159375" cy="8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44B0E5-A28A-40DE-8FE6-243A35F3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"/>
    </mc:Choice>
    <mc:Fallback xmlns="">
      <p:transition spd="slow" advTm="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258793" y="409588"/>
            <a:ext cx="1423926" cy="1061467"/>
          </a:xfrm>
        </p:spPr>
        <p:txBody>
          <a:bodyPr/>
          <a:lstStyle/>
          <a:p>
            <a:pPr algn="ctr"/>
            <a:r>
              <a:rPr lang="en-GB" altLang="en-US" sz="7200">
                <a:solidFill>
                  <a:srgbClr val="7030A0"/>
                </a:solidFill>
              </a:rPr>
              <a:t>S4</a:t>
            </a:r>
            <a:endParaRPr lang="en-GB" altLang="en-US" sz="715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11496" y="190229"/>
            <a:ext cx="7306005" cy="1500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>
                <a:solidFill>
                  <a:srgbClr val="00B050"/>
                </a:solidFill>
              </a:rPr>
              <a:t>We are measured on how many pupils in the S4 year group gain 5 or more Awards (A – D) at National 5 level:</a:t>
            </a:r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57" y="6282593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767" y="4545386"/>
            <a:ext cx="89139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TGS National 5 Grades: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(these were awarded based on Teacher Professional Judgement)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A Pass		248 / 39%	Grade C Pass		160 / 25%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B Pass		160 / 25%	Grades A – D Awards	611 / 96%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4F2A3-0572-4747-86EF-FC9AB8066B6A}"/>
              </a:ext>
            </a:extLst>
          </p:cNvPr>
          <p:cNvSpPr txBox="1"/>
          <p:nvPr/>
        </p:nvSpPr>
        <p:spPr>
          <a:xfrm>
            <a:off x="3823013" y="2113088"/>
            <a:ext cx="5451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TGS also has great success and celebrates pupils who gain SQA &amp; other Awards at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1, 2, 3 and 4 levels.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FCB04-8C67-494E-B2B6-BE6908DB3D0B}"/>
              </a:ext>
            </a:extLst>
          </p:cNvPr>
          <p:cNvSpPr txBox="1"/>
          <p:nvPr/>
        </p:nvSpPr>
        <p:spPr>
          <a:xfrm>
            <a:off x="131202" y="1757186"/>
            <a:ext cx="27714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= 53.4%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 = 47.5%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2018 = 47%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2017 = 51%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2016 = 38%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8F061C-FA40-49AD-95B7-3D155CDFB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4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4"/>
    </mc:Choice>
    <mc:Fallback>
      <p:transition spd="slow" advTm="2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299431" y="336373"/>
            <a:ext cx="1339347" cy="1099326"/>
          </a:xfrm>
        </p:spPr>
        <p:txBody>
          <a:bodyPr/>
          <a:lstStyle/>
          <a:p>
            <a:pPr algn="ctr"/>
            <a:r>
              <a:rPr lang="en-GB" altLang="en-US" sz="7200">
                <a:solidFill>
                  <a:srgbClr val="7030A0"/>
                </a:solidFill>
              </a:rPr>
              <a:t>S5</a:t>
            </a:r>
            <a:endParaRPr lang="en-GB" altLang="en-US" sz="715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03945" y="135943"/>
            <a:ext cx="7688629" cy="1500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>
                <a:solidFill>
                  <a:srgbClr val="00B050"/>
                </a:solidFill>
              </a:rPr>
              <a:t>We are measured on how many pupils in the S5 year group gain 3 or more Awards (A – D) at Higher level:</a:t>
            </a:r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157" y="6167573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4"/>
          <p:cNvSpPr txBox="1">
            <a:spLocks/>
          </p:cNvSpPr>
          <p:nvPr/>
        </p:nvSpPr>
        <p:spPr bwMode="auto">
          <a:xfrm>
            <a:off x="123710" y="1773040"/>
            <a:ext cx="2400808" cy="299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 = 35%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 = 42%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 = 41%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 = 34%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 = 28%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3C8C2-CAAB-4267-8FF6-626841A12999}"/>
              </a:ext>
            </a:extLst>
          </p:cNvPr>
          <p:cNvSpPr txBox="1"/>
          <p:nvPr/>
        </p:nvSpPr>
        <p:spPr>
          <a:xfrm>
            <a:off x="2914655" y="1991226"/>
            <a:ext cx="6574956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S5, we also have </a:t>
            </a:r>
            <a:r>
              <a:rPr lang="en-GB" sz="3200" dirty="0">
                <a:solidFill>
                  <a:srgbClr val="CC0099"/>
                </a:solidFill>
                <a:latin typeface="Arial"/>
              </a:rPr>
              <a:t>good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success and celebrate pupils who gain further SQA and other Awards at</a:t>
            </a:r>
            <a:r>
              <a:rPr lang="en-GB" sz="3200" dirty="0">
                <a:solidFill>
                  <a:srgbClr val="CC0099"/>
                </a:solidFill>
                <a:latin typeface="Arial"/>
              </a:rPr>
              <a:t> 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1, 2, 3 and 4 levels as well as Foundation Apprenticeships.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53F24-E0A4-4165-A001-DB8D5CB42F46}"/>
              </a:ext>
            </a:extLst>
          </p:cNvPr>
          <p:cNvSpPr txBox="1"/>
          <p:nvPr/>
        </p:nvSpPr>
        <p:spPr>
          <a:xfrm>
            <a:off x="166538" y="4701109"/>
            <a:ext cx="89139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TGS S5/6 Higher Grades:</a:t>
            </a:r>
          </a:p>
          <a:p>
            <a:pPr>
              <a:lnSpc>
                <a:spcPct val="150000"/>
              </a:lnSpc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(these were awarded based on Teacher Professional Judgement)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A Pass		135 / 38%	Grade C Pass		79 / 22%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B Pass		98 / 28%</a:t>
            </a:r>
            <a:r>
              <a:rPr lang="en-GB" sz="20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Grades A – D Awards	342 / 96%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B8C53D-9655-4E20-8A6C-5AFDB5CAA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9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03"/>
    </mc:Choice>
    <mc:Fallback>
      <p:transition spd="slow" advTm="2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974" y="256679"/>
            <a:ext cx="7626052" cy="778098"/>
          </a:xfrm>
        </p:spPr>
        <p:txBody>
          <a:bodyPr/>
          <a:lstStyle/>
          <a:p>
            <a:pPr eaLnBrk="1" hangingPunct="1"/>
            <a:r>
              <a:rPr lang="en-GB" altLang="en-US" sz="4000" b="1">
                <a:solidFill>
                  <a:srgbClr val="7030A0"/>
                </a:solidFill>
              </a:rPr>
              <a:t>National Curriculum Structure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268760"/>
            <a:ext cx="8915400" cy="518457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>
                <a:solidFill>
                  <a:srgbClr val="00B050"/>
                </a:solidFill>
              </a:rPr>
              <a:t>S1, 2, 3 – Broad General Education</a:t>
            </a:r>
          </a:p>
          <a:p>
            <a:pPr algn="ctr" eaLnBrk="1" hangingPunct="1">
              <a:buFontTx/>
              <a:buNone/>
            </a:pPr>
            <a:r>
              <a:rPr lang="en-GB" altLang="en-US" sz="2400">
                <a:solidFill>
                  <a:srgbClr val="00B050"/>
                </a:solidFill>
              </a:rPr>
              <a:t>(Skills &amp; Knowledge development)</a:t>
            </a:r>
          </a:p>
          <a:p>
            <a:pPr algn="ctr" eaLnBrk="1" hangingPunct="1"/>
            <a:endParaRPr lang="en-GB" altLang="en-US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>
                <a:solidFill>
                  <a:srgbClr val="00B050"/>
                </a:solidFill>
              </a:rPr>
              <a:t>S4, 5, 6 – Senior Phase</a:t>
            </a:r>
          </a:p>
          <a:p>
            <a:pPr algn="ctr" eaLnBrk="1" hangingPunct="1">
              <a:buFontTx/>
              <a:buNone/>
            </a:pPr>
            <a:r>
              <a:rPr lang="en-GB" altLang="en-US" sz="2400">
                <a:solidFill>
                  <a:srgbClr val="00B050"/>
                </a:solidFill>
              </a:rPr>
              <a:t>(Certification – SQA and other Qualifications &amp; Awards)</a:t>
            </a:r>
          </a:p>
          <a:p>
            <a:pPr algn="ctr" eaLnBrk="1" hangingPunct="1">
              <a:buFontTx/>
              <a:buNone/>
            </a:pPr>
            <a:endParaRPr lang="en-GB" altLang="en-US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>
                <a:solidFill>
                  <a:srgbClr val="00B050"/>
                </a:solidFill>
              </a:rPr>
              <a:t>Positive (post-school) Destination(s)</a:t>
            </a:r>
          </a:p>
        </p:txBody>
      </p:sp>
      <p:sp>
        <p:nvSpPr>
          <p:cNvPr id="5124" name="AutoShape 5"/>
          <p:cNvSpPr>
            <a:spLocks noChangeArrowheads="1"/>
          </p:cNvSpPr>
          <p:nvPr/>
        </p:nvSpPr>
        <p:spPr bwMode="auto">
          <a:xfrm>
            <a:off x="4448176" y="2421384"/>
            <a:ext cx="936625" cy="100761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5" name="AutoShape 6"/>
          <p:cNvSpPr>
            <a:spLocks noChangeArrowheads="1"/>
          </p:cNvSpPr>
          <p:nvPr/>
        </p:nvSpPr>
        <p:spPr bwMode="auto">
          <a:xfrm>
            <a:off x="4448176" y="4653632"/>
            <a:ext cx="936625" cy="100761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New Pi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2" y="5805264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208E59-9718-4281-8C81-D85675549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8"/>
    </mc:Choice>
    <mc:Fallback xmlns="">
      <p:transition spd="slow" advTm="10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537" y="229692"/>
            <a:ext cx="3962923" cy="638274"/>
          </a:xfrm>
        </p:spPr>
        <p:txBody>
          <a:bodyPr/>
          <a:lstStyle/>
          <a:p>
            <a:pPr eaLnBrk="1" hangingPunct="1"/>
            <a:r>
              <a:rPr lang="en-GB" altLang="en-US" sz="4000" b="1" dirty="0">
                <a:solidFill>
                  <a:srgbClr val="7030A0"/>
                </a:solidFill>
                <a:latin typeface="+mn-lt"/>
              </a:rPr>
              <a:t>The Curriculum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08" y="1093490"/>
            <a:ext cx="9817383" cy="4896544"/>
          </a:xfrm>
        </p:spPr>
        <p:txBody>
          <a:bodyPr/>
          <a:lstStyle/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The Curriculum is defined as the “totality of learners’ experiences both in and out of school”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Partnership working is key: e.g. </a:t>
            </a:r>
            <a:r>
              <a:rPr lang="en-GB" altLang="en-US" dirty="0" err="1">
                <a:solidFill>
                  <a:srgbClr val="00B050"/>
                </a:solidFill>
              </a:rPr>
              <a:t>NESCol</a:t>
            </a:r>
            <a:endParaRPr lang="en-GB" altLang="en-US" dirty="0">
              <a:solidFill>
                <a:srgbClr val="00B050"/>
              </a:solidFill>
            </a:endParaRP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Senior Phase opportunities supporting each pupil’s learning pathway, e.g. Foundation Apprenticeships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Appropriate differentiation, support and challenge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Developing resilience, encouraging aspiration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S4/5/6 is for certification and ensuring Positive Leaver Destinations + Skills for learning, life &amp; work</a:t>
            </a:r>
            <a:endParaRPr lang="en-GB" altLang="en-US" dirty="0"/>
          </a:p>
          <a:p>
            <a:pPr lvl="1" eaLnBrk="1" hangingPunct="1">
              <a:buClr>
                <a:schemeClr val="tx1"/>
              </a:buClr>
            </a:pPr>
            <a:endParaRPr lang="en-GB" altLang="en-US" sz="2400" dirty="0"/>
          </a:p>
        </p:txBody>
      </p:sp>
      <p:pic>
        <p:nvPicPr>
          <p:cNvPr id="4" name="Picture 3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61" y="619741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B03159-1789-484E-96F5-66F33525C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8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618"/>
    </mc:Choice>
    <mc:Fallback>
      <p:transition spd="slow" advTm="17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860054" y="77456"/>
            <a:ext cx="6185892" cy="1382946"/>
          </a:xfrm>
        </p:spPr>
        <p:txBody>
          <a:bodyPr/>
          <a:lstStyle/>
          <a:p>
            <a:r>
              <a:rPr lang="en-GB" altLang="en-US" sz="3600">
                <a:solidFill>
                  <a:srgbClr val="7030A0"/>
                </a:solidFill>
              </a:rPr>
              <a:t>Curriculum for Excellence </a:t>
            </a:r>
            <a:br>
              <a:rPr lang="en-GB" altLang="en-US" sz="3600">
                <a:solidFill>
                  <a:srgbClr val="7030A0"/>
                </a:solidFill>
              </a:rPr>
            </a:br>
            <a:r>
              <a:rPr lang="en-GB" altLang="en-US" sz="3600">
                <a:solidFill>
                  <a:srgbClr val="7030A0"/>
                </a:solidFill>
              </a:rPr>
              <a:t>National Qualifications</a:t>
            </a:r>
            <a:endParaRPr lang="en-GB" altLang="en-US">
              <a:solidFill>
                <a:srgbClr val="7030A0"/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496616" y="1518312"/>
            <a:ext cx="7344816" cy="64807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>
                <a:solidFill>
                  <a:srgbClr val="00B050"/>
                </a:solidFill>
              </a:rPr>
              <a:t>SQA Qualifications in the Senior Phase: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1" t="31061" r="6670" b="16388"/>
          <a:stretch/>
        </p:blipFill>
        <p:spPr bwMode="auto">
          <a:xfrm>
            <a:off x="362737" y="2166384"/>
            <a:ext cx="3947413" cy="453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9024" y="353102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rgbClr val="00B050"/>
                </a:solidFill>
              </a:rPr>
              <a:t>Internally assessed by TGS - </a:t>
            </a:r>
          </a:p>
          <a:p>
            <a:pPr algn="ctr"/>
            <a:r>
              <a:rPr lang="en-GB" sz="2400">
                <a:solidFill>
                  <a:srgbClr val="00B050"/>
                </a:solidFill>
              </a:rPr>
              <a:t>SQA verify our standards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218440" y="3159946"/>
            <a:ext cx="183419" cy="1573143"/>
          </a:xfrm>
          <a:prstGeom prst="rightBrac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211395" y="4964790"/>
            <a:ext cx="190464" cy="1448500"/>
          </a:xfrm>
          <a:prstGeom prst="rightBrac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9024" y="5273541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Externally assessed by SQA exams and coursework marks</a:t>
            </a:r>
          </a:p>
        </p:txBody>
      </p:sp>
      <p:pic>
        <p:nvPicPr>
          <p:cNvPr id="15" name="Picture 14" descr="New Pi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585" y="6197988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A8B266-083C-4FC5-B044-95ACFCBEE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57"/>
    </mc:Choice>
    <mc:Fallback>
      <p:transition spd="slow" advTm="8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E6F2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0F7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4E7B5A20F984488B02FF1A049ACC94" ma:contentTypeVersion="11" ma:contentTypeDescription="Create a new document." ma:contentTypeScope="" ma:versionID="454bbf239f95e57f8d6c5a3b98c5bd96">
  <xsd:schema xmlns:xsd="http://www.w3.org/2001/XMLSchema" xmlns:xs="http://www.w3.org/2001/XMLSchema" xmlns:p="http://schemas.microsoft.com/office/2006/metadata/properties" xmlns:ns2="35d6200c-bd59-4e60-8f66-33b43676ae41" xmlns:ns3="3ffd6677-c677-4905-8774-3f23e4f59076" targetNamespace="http://schemas.microsoft.com/office/2006/metadata/properties" ma:root="true" ma:fieldsID="2d6eadcd0dd71e4476f1adb8ae271a9e" ns2:_="" ns3:_="">
    <xsd:import namespace="35d6200c-bd59-4e60-8f66-33b43676ae41"/>
    <xsd:import namespace="3ffd6677-c677-4905-8774-3f23e4f590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6200c-bd59-4e60-8f66-33b43676a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fd6677-c677-4905-8774-3f23e4f5907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ffd6677-c677-4905-8774-3f23e4f59076">
      <UserInfo>
        <DisplayName>Colin Fleetham</DisplayName>
        <AccountId>13</AccountId>
        <AccountType/>
      </UserInfo>
      <UserInfo>
        <DisplayName>Elisa Dougherty</DisplayName>
        <AccountId>21</AccountId>
        <AccountType/>
      </UserInfo>
      <UserInfo>
        <DisplayName>Alistair Dixon</DisplayName>
        <AccountId>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62807BB-8518-4E2A-BF47-F543CA6293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69E57E-063F-4D1F-B80C-98322EDBB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d6200c-bd59-4e60-8f66-33b43676ae41"/>
    <ds:schemaRef ds:uri="3ffd6677-c677-4905-8774-3f23e4f590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D42931-B500-4D09-8258-57962CEC5B83}">
  <ds:schemaRefs>
    <ds:schemaRef ds:uri="http://purl.org/dc/elements/1.1/"/>
    <ds:schemaRef ds:uri="http://schemas.microsoft.com/office/2006/metadata/properties"/>
    <ds:schemaRef ds:uri="35d6200c-bd59-4e60-8f66-33b43676ae41"/>
    <ds:schemaRef ds:uri="3ffd6677-c677-4905-8774-3f23e4f5907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1400</Words>
  <Application>Microsoft Office PowerPoint</Application>
  <PresentationFormat>A4 Paper (210x297 mm)</PresentationFormat>
  <Paragraphs>275</Paragraphs>
  <Slides>29</Slides>
  <Notes>5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Meiryo</vt:lpstr>
      <vt:lpstr>Arial</vt:lpstr>
      <vt:lpstr>Calibri</vt:lpstr>
      <vt:lpstr>Calibri Light</vt:lpstr>
      <vt:lpstr>Century Gothic</vt:lpstr>
      <vt:lpstr>Times New Roman</vt:lpstr>
      <vt:lpstr>Default Design</vt:lpstr>
      <vt:lpstr>1_Default Design</vt:lpstr>
      <vt:lpstr>2_Default Design</vt:lpstr>
      <vt:lpstr>1_office theme</vt:lpstr>
      <vt:lpstr>PowerPoint Presentation</vt:lpstr>
      <vt:lpstr>Welcome &amp; Aims</vt:lpstr>
      <vt:lpstr>PowerPoint Presentation</vt:lpstr>
      <vt:lpstr>PowerPoint Presentation</vt:lpstr>
      <vt:lpstr>S4</vt:lpstr>
      <vt:lpstr>S5</vt:lpstr>
      <vt:lpstr>National Curriculum Structure</vt:lpstr>
      <vt:lpstr>The Curriculum </vt:lpstr>
      <vt:lpstr>Curriculum for Excellence  National Qualifications</vt:lpstr>
      <vt:lpstr>PowerPoint Presentation</vt:lpstr>
      <vt:lpstr>PowerPoint Presentation</vt:lpstr>
      <vt:lpstr>Options Process</vt:lpstr>
      <vt:lpstr>PowerPoint Presentation</vt:lpstr>
      <vt:lpstr>Transition from S4 into S5 &amp; S6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Subject Areas include:</vt:lpstr>
      <vt:lpstr>Qualifications include:</vt:lpstr>
      <vt:lpstr>What is a foundation apprenticeship? </vt:lpstr>
      <vt:lpstr>PowerPoint Presentation</vt:lpstr>
      <vt:lpstr>PowerPoint Presentation</vt:lpstr>
      <vt:lpstr>Your questions?  gordonschools.aca@aberdeenshire.gov.uk</vt:lpstr>
    </vt:vector>
  </TitlesOfParts>
  <Company>Aberdeenshire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ahall2</dc:creator>
  <cp:lastModifiedBy>Colin Fleetham</cp:lastModifiedBy>
  <cp:revision>6</cp:revision>
  <cp:lastPrinted>2018-11-19T17:09:12Z</cp:lastPrinted>
  <dcterms:created xsi:type="dcterms:W3CDTF">2009-12-15T12:46:03Z</dcterms:created>
  <dcterms:modified xsi:type="dcterms:W3CDTF">2022-02-16T10:44:22Z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0x010100794E7B5A20F984488B02FF1A049ACC94</vt:lpwstr>
  </property>
</Properties>
</file>