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6BCC-9438-40F7-A7BE-CF62960313FF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320-B03E-43EB-88D6-33683A78A1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76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6BCC-9438-40F7-A7BE-CF62960313FF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320-B03E-43EB-88D6-33683A78A1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35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6BCC-9438-40F7-A7BE-CF62960313FF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320-B03E-43EB-88D6-33683A78A1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83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6BCC-9438-40F7-A7BE-CF62960313FF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320-B03E-43EB-88D6-33683A78A1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66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6BCC-9438-40F7-A7BE-CF62960313FF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320-B03E-43EB-88D6-33683A78A1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45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6BCC-9438-40F7-A7BE-CF62960313FF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320-B03E-43EB-88D6-33683A78A1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09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6BCC-9438-40F7-A7BE-CF62960313FF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320-B03E-43EB-88D6-33683A78A1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433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6BCC-9438-40F7-A7BE-CF62960313FF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320-B03E-43EB-88D6-33683A78A1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241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6BCC-9438-40F7-A7BE-CF62960313FF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320-B03E-43EB-88D6-33683A78A1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25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6BCC-9438-40F7-A7BE-CF62960313FF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320-B03E-43EB-88D6-33683A78A1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208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6BCC-9438-40F7-A7BE-CF62960313FF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320-B03E-43EB-88D6-33683A78A1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21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56BCC-9438-40F7-A7BE-CF62960313FF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A3320-B03E-43EB-88D6-33683A78A1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1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“Evaluate the usefulness of…” questions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These question types are worth 5 marks.</a:t>
            </a:r>
          </a:p>
          <a:p>
            <a:r>
              <a:rPr lang="en-GB" dirty="0" smtClean="0"/>
              <a:t>They also have a specific process you need to go through, to gain the marks.</a:t>
            </a:r>
          </a:p>
          <a:p>
            <a:r>
              <a:rPr lang="en-GB" dirty="0" smtClean="0"/>
              <a:t>You must…</a:t>
            </a:r>
          </a:p>
          <a:p>
            <a:pPr lvl="1"/>
            <a:r>
              <a:rPr lang="en-GB" dirty="0" smtClean="0"/>
              <a:t>Read the rubric (short introduction) and the source carefully.</a:t>
            </a:r>
          </a:p>
          <a:p>
            <a:pPr lvl="1"/>
            <a:r>
              <a:rPr lang="en-GB" dirty="0" smtClean="0"/>
              <a:t>Make a judgement on “how useful” the source is overall.</a:t>
            </a:r>
          </a:p>
          <a:p>
            <a:pPr lvl="1"/>
            <a:r>
              <a:rPr lang="en-GB" dirty="0" smtClean="0"/>
              <a:t>Go through different elements of the source and </a:t>
            </a:r>
            <a:r>
              <a:rPr lang="en-GB" b="1" dirty="0" smtClean="0"/>
              <a:t>evaluate</a:t>
            </a:r>
            <a:r>
              <a:rPr lang="en-GB" dirty="0" smtClean="0"/>
              <a:t> the usefulness of each element.</a:t>
            </a:r>
          </a:p>
          <a:p>
            <a:pPr lvl="2"/>
            <a:r>
              <a:rPr lang="en-GB" dirty="0" smtClean="0"/>
              <a:t>AUT – authorship (who wrote the source).</a:t>
            </a:r>
          </a:p>
          <a:p>
            <a:pPr lvl="2"/>
            <a:r>
              <a:rPr lang="en-GB" dirty="0" smtClean="0"/>
              <a:t>TYP – identify the source as a Primary or a Secondary one.</a:t>
            </a:r>
          </a:p>
          <a:p>
            <a:pPr lvl="2"/>
            <a:r>
              <a:rPr lang="en-GB" dirty="0" smtClean="0"/>
              <a:t>PUR – explain why the source was produced (sometimes a bit of a guess).</a:t>
            </a:r>
          </a:p>
          <a:p>
            <a:pPr lvl="2"/>
            <a:r>
              <a:rPr lang="en-GB" dirty="0" smtClean="0"/>
              <a:t>TIM – outline and evaluate the origin of the source.</a:t>
            </a:r>
          </a:p>
          <a:p>
            <a:pPr lvl="2"/>
            <a:r>
              <a:rPr lang="en-GB" dirty="0" smtClean="0"/>
              <a:t>CON – make an evaluative comment on what the source tells us. You can do this twice.</a:t>
            </a:r>
          </a:p>
          <a:p>
            <a:pPr lvl="2"/>
            <a:r>
              <a:rPr lang="en-GB" dirty="0" smtClean="0"/>
              <a:t>SOM – identify relevant facts the source has missed out. You can also do this twice.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537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 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Source A is quite useful as evidence of the effectiveness of the machine gun, but has some limitations.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Source A was produced by a modern historian,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making it more useful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as he/she may be an expert on the subject.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source is a secondary source, produced by a historian who is an expert, but who may not have access to all available sources,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making it limited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source was produced as a part of a history book explaining why the machine gun was the most effective weapon of the Great War,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making it a useful source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on the subject.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source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was produced in 2009, so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may be less useful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as some records and facts may have been lost.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source tells us “</a:t>
            </a:r>
            <a:r>
              <a:rPr lang="en-GB" dirty="0">
                <a:latin typeface="Arial" pitchFamily="34" charset="0"/>
                <a:cs typeface="Arial" pitchFamily="34" charset="0"/>
              </a:rPr>
              <a:t>The machine gun could fire up to 200 rounds a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minute”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which is useful information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showing how powerful it was.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source also tells us it “could </a:t>
            </a:r>
            <a:r>
              <a:rPr lang="en-GB" dirty="0">
                <a:latin typeface="Arial" pitchFamily="34" charset="0"/>
                <a:cs typeface="Arial" pitchFamily="34" charset="0"/>
              </a:rPr>
              <a:t>fire a deadly spray of bullets into the massed ranks of the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enemy” showing it was a deadly weapon –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more useful information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the machine gun.</a:t>
            </a: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The source fails to mention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that the machine gun was a heavy weapon in the Great War, so it was less useful to attack the enemy.</a:t>
            </a: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The source also fails to mention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that there were drawbacks to the machine gun – it could overheat or jam, making it ineffective.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920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Opening statement…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You should begin by reading over the source, including the rubric (short introduction).</a:t>
            </a:r>
          </a:p>
          <a:p>
            <a:r>
              <a:rPr lang="en-GB" sz="2800" dirty="0" smtClean="0"/>
              <a:t>A typical opening statement would look something like this…</a:t>
            </a:r>
          </a:p>
          <a:p>
            <a:pPr lvl="1"/>
            <a:r>
              <a:rPr lang="en-GB" sz="2800" dirty="0" smtClean="0"/>
              <a:t>“Source A is fairly useful evidence of…”</a:t>
            </a:r>
          </a:p>
          <a:p>
            <a:pPr lvl="1"/>
            <a:r>
              <a:rPr lang="en-GB" sz="2800" dirty="0" smtClean="0"/>
              <a:t>OR, if you think the source is very useful, say so;</a:t>
            </a:r>
          </a:p>
          <a:p>
            <a:pPr lvl="1"/>
            <a:r>
              <a:rPr lang="en-GB" sz="2800" dirty="0" smtClean="0"/>
              <a:t>“Source A is very useful as evidence of…”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71465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Evaluating authorship (AUT)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Look carefully at the rubric (short introduction).</a:t>
            </a:r>
          </a:p>
          <a:p>
            <a:r>
              <a:rPr lang="en-GB" dirty="0" smtClean="0"/>
              <a:t>Think carefully about </a:t>
            </a:r>
            <a:r>
              <a:rPr lang="en-GB" b="1" dirty="0" smtClean="0"/>
              <a:t>who</a:t>
            </a:r>
            <a:r>
              <a:rPr lang="en-GB" dirty="0" smtClean="0"/>
              <a:t> produced the source. Every source will have either strengths or limitations. Here are a few examples…</a:t>
            </a:r>
          </a:p>
          <a:p>
            <a:r>
              <a:rPr lang="en-GB" dirty="0" smtClean="0"/>
              <a:t>People from the era being studied may exhibit </a:t>
            </a:r>
            <a:r>
              <a:rPr lang="en-GB" b="1" dirty="0" smtClean="0"/>
              <a:t>bias</a:t>
            </a:r>
            <a:r>
              <a:rPr lang="en-GB" dirty="0" smtClean="0"/>
              <a:t>, or have a </a:t>
            </a:r>
            <a:r>
              <a:rPr lang="en-GB" b="1" dirty="0" smtClean="0"/>
              <a:t>limited view </a:t>
            </a:r>
            <a:r>
              <a:rPr lang="en-GB" dirty="0" smtClean="0"/>
              <a:t>of events, but they give us a useful insight into what was happening.</a:t>
            </a:r>
          </a:p>
          <a:p>
            <a:r>
              <a:rPr lang="en-GB" dirty="0" smtClean="0"/>
              <a:t>Historians (at National 5 level) are generally </a:t>
            </a:r>
            <a:r>
              <a:rPr lang="en-GB" b="1" dirty="0" smtClean="0"/>
              <a:t>useful experts </a:t>
            </a:r>
            <a:r>
              <a:rPr lang="en-GB" dirty="0" smtClean="0"/>
              <a:t>on the topic we are looking at, but may not have access to all available sources (some may have been lost).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723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Evaluating different types of source… (TYP)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For our purposes, there are TWO different types of sources;</a:t>
            </a:r>
          </a:p>
          <a:p>
            <a:r>
              <a:rPr lang="en-GB" dirty="0" smtClean="0"/>
              <a:t>PRIMARY sources are written from the time of the events.</a:t>
            </a:r>
          </a:p>
          <a:p>
            <a:pPr lvl="1"/>
            <a:r>
              <a:rPr lang="en-GB" dirty="0" smtClean="0"/>
              <a:t>They are useful insights into what was happening from one particular point of view.</a:t>
            </a:r>
          </a:p>
          <a:p>
            <a:pPr lvl="1"/>
            <a:r>
              <a:rPr lang="en-GB" dirty="0" smtClean="0"/>
              <a:t>They may be limited, or biased towards one particular view.</a:t>
            </a:r>
          </a:p>
          <a:p>
            <a:r>
              <a:rPr lang="en-GB" dirty="0" smtClean="0"/>
              <a:t>SECONDARY sources are written long after events, usually (but not always) by historians.</a:t>
            </a:r>
          </a:p>
          <a:p>
            <a:pPr lvl="1"/>
            <a:r>
              <a:rPr lang="en-GB" dirty="0" smtClean="0"/>
              <a:t>They are usually produced by experts, who have looked at the period in history in great detail.</a:t>
            </a:r>
          </a:p>
          <a:p>
            <a:pPr lvl="1"/>
            <a:r>
              <a:rPr lang="en-GB" dirty="0" smtClean="0"/>
              <a:t>They may not have access to information that has perhaps been lost.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95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Evaluating the purpose of a source (PUR)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You need to state WHY the source was produced.</a:t>
            </a:r>
          </a:p>
          <a:p>
            <a:r>
              <a:rPr lang="en-GB" dirty="0" smtClean="0"/>
              <a:t>Sometimes it is obvious, but sometimes it can be a bit of a guess.</a:t>
            </a:r>
          </a:p>
          <a:p>
            <a:r>
              <a:rPr lang="en-GB" dirty="0" smtClean="0"/>
              <a:t>You need to then make an evaluative comment on this-ask yourself about the motivation of the person writing/speaking;</a:t>
            </a:r>
          </a:p>
          <a:p>
            <a:pPr lvl="1"/>
            <a:r>
              <a:rPr lang="en-GB" dirty="0" smtClean="0"/>
              <a:t> is the person making a speech that is telling us the whole truth? </a:t>
            </a:r>
          </a:p>
          <a:p>
            <a:pPr lvl="1"/>
            <a:r>
              <a:rPr lang="en-GB" dirty="0" smtClean="0"/>
              <a:t>Is the person trying to convince us their view is the correct one?</a:t>
            </a:r>
          </a:p>
          <a:p>
            <a:pPr lvl="1"/>
            <a:r>
              <a:rPr lang="en-GB" dirty="0" smtClean="0"/>
              <a:t>Is the source a historian, who is trying to explain an event as a part of a history book?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0829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Evaluating the timing of a source (TIM)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Evaluating the timing, or origin of the source, is quite similar to evaluating the type of source.</a:t>
            </a:r>
          </a:p>
          <a:p>
            <a:r>
              <a:rPr lang="en-GB" dirty="0" smtClean="0"/>
              <a:t>You need to comment on the usefulness of the source in terms of when it was produced.</a:t>
            </a:r>
          </a:p>
          <a:p>
            <a:r>
              <a:rPr lang="en-GB" dirty="0" smtClean="0"/>
              <a:t>A source produced at the time of events gives us a useful insight into them, but may be limited in the information it provides.</a:t>
            </a:r>
          </a:p>
          <a:p>
            <a:r>
              <a:rPr lang="en-GB" dirty="0" smtClean="0"/>
              <a:t>A source produced long after the events may be less reliable as memories fade.</a:t>
            </a:r>
          </a:p>
          <a:p>
            <a:r>
              <a:rPr lang="en-GB" dirty="0" smtClean="0"/>
              <a:t>A source produced by a historian is produced by an expert who has studied the topic in depth.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1003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Evaluating the content of the source… (CON)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involves making a comment on the usefulness of information provided in the source (inside the box).</a:t>
            </a:r>
          </a:p>
          <a:p>
            <a:r>
              <a:rPr lang="en-GB" dirty="0" smtClean="0"/>
              <a:t>A good idea is to take a short quote from the source, then comment on its usefulness.</a:t>
            </a:r>
          </a:p>
          <a:p>
            <a:r>
              <a:rPr lang="en-GB" dirty="0" smtClean="0"/>
              <a:t>E.g. Source A tells us “………………” which is useful information because………</a:t>
            </a:r>
          </a:p>
          <a:p>
            <a:r>
              <a:rPr lang="en-GB" dirty="0" smtClean="0"/>
              <a:t>You can do this twice, and gain marks.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0978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Lastly, explain what the source has left out (SOM)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can gain up to 2 marks for doing this.</a:t>
            </a:r>
          </a:p>
          <a:p>
            <a:r>
              <a:rPr lang="en-GB" dirty="0" smtClean="0"/>
              <a:t>You need to think of any RELEVANT information that the source has failed to mention.</a:t>
            </a:r>
          </a:p>
          <a:p>
            <a:r>
              <a:rPr lang="en-GB" dirty="0" smtClean="0"/>
              <a:t>Take a new line and begin by writing, e.g. “source A fails to mention…”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5892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 question…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Source A 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was written by a modern historian, in 2009.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Source </a:t>
            </a: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Evaluate 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Source A as evidence of the effectiveness of the machine gun on the western front. </a:t>
            </a:r>
            <a:endParaRPr lang="en-GB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(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5)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(You may want to comment on what type of source it is, who wrote it, when they wrote it, what they say and what has been missed out)</a:t>
            </a: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8764" y="2420888"/>
            <a:ext cx="7505643" cy="1477328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most effective weapon in the Great War was the machine gun. The machine gun could fire up to 200 rounds a minute and was by far the biggest killer on the Western Front. Soldiers firing this weapon did not have to aim it, but could fire a deadly spray of bullets into the massed ranks of the enemy attacking a trench.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96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1161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“Evaluate the usefulness of…” questions</vt:lpstr>
      <vt:lpstr>Opening statement…</vt:lpstr>
      <vt:lpstr>Evaluating authorship (AUT)</vt:lpstr>
      <vt:lpstr>Evaluating different types of source… (TYP)</vt:lpstr>
      <vt:lpstr>Evaluating the purpose of a source (PUR)</vt:lpstr>
      <vt:lpstr>Evaluating the timing of a source (TIM)</vt:lpstr>
      <vt:lpstr>Evaluating the content of the source… (CON)</vt:lpstr>
      <vt:lpstr>Lastly, explain what the source has left out (SOM)</vt:lpstr>
      <vt:lpstr>An example question…</vt:lpstr>
      <vt:lpstr>An example answer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“Evaluate the usefulness of…” questions</dc:title>
  <dc:creator>IGSAParker</dc:creator>
  <cp:lastModifiedBy>IGSAParker</cp:lastModifiedBy>
  <cp:revision>10</cp:revision>
  <dcterms:created xsi:type="dcterms:W3CDTF">2017-09-15T09:04:47Z</dcterms:created>
  <dcterms:modified xsi:type="dcterms:W3CDTF">2017-09-15T14:20:17Z</dcterms:modified>
</cp:coreProperties>
</file>