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9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5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2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55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4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6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2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2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6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2185-7E92-4463-BDAD-8D4F60A53135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5072A-A4E0-4AA5-8E0F-B28B22F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43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National 5 exam skills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Comparing two sources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0554"/>
            <a:ext cx="1903450" cy="201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09120"/>
            <a:ext cx="2308543" cy="173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31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do this question.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this question, you must follow a clear technique.</a:t>
            </a:r>
          </a:p>
          <a:p>
            <a:r>
              <a:rPr lang="en-GB" dirty="0" smtClean="0"/>
              <a:t>You will be given two sources to compare. Read the sources carefully, including the rubrics (the short introductions).</a:t>
            </a:r>
          </a:p>
          <a:p>
            <a:r>
              <a:rPr lang="en-GB" dirty="0" smtClean="0"/>
              <a:t>You need to make </a:t>
            </a:r>
            <a:r>
              <a:rPr lang="en-GB" b="1" u="sng" dirty="0" smtClean="0"/>
              <a:t>two</a:t>
            </a:r>
            <a:r>
              <a:rPr lang="en-GB" dirty="0" smtClean="0"/>
              <a:t> developed comparisons: find two pieces of information that either </a:t>
            </a:r>
            <a:r>
              <a:rPr lang="en-GB" b="1" dirty="0" smtClean="0"/>
              <a:t>agree</a:t>
            </a:r>
            <a:r>
              <a:rPr lang="en-GB" dirty="0" smtClean="0"/>
              <a:t> or </a:t>
            </a:r>
            <a:r>
              <a:rPr lang="en-GB" b="1" dirty="0" smtClean="0"/>
              <a:t>disagree</a:t>
            </a:r>
            <a:r>
              <a:rPr lang="en-GB" dirty="0" smtClean="0"/>
              <a:t> with each other.</a:t>
            </a:r>
          </a:p>
          <a:p>
            <a:r>
              <a:rPr lang="en-GB" dirty="0" smtClean="0"/>
              <a:t>The sources may fully or partially agree/disagree.</a:t>
            </a:r>
          </a:p>
          <a:p>
            <a:r>
              <a:rPr lang="en-GB" dirty="0" smtClean="0"/>
              <a:t>You need to judge how far they agree or disagree, making an overall comparison.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92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opening sentence.</a:t>
            </a:r>
          </a:p>
          <a:p>
            <a:r>
              <a:rPr lang="en-GB" dirty="0" smtClean="0"/>
              <a:t>You must make a </a:t>
            </a:r>
            <a:r>
              <a:rPr lang="en-GB" b="1" i="1" dirty="0" smtClean="0"/>
              <a:t>judgement</a:t>
            </a:r>
            <a:r>
              <a:rPr lang="en-GB" dirty="0" smtClean="0"/>
              <a:t> on how far the two sources agree or disagree.</a:t>
            </a:r>
          </a:p>
          <a:p>
            <a:r>
              <a:rPr lang="en-GB" dirty="0" smtClean="0"/>
              <a:t>Your judgement should look something like this, e.g.;</a:t>
            </a:r>
          </a:p>
          <a:p>
            <a:r>
              <a:rPr lang="en-GB" i="1" dirty="0" smtClean="0"/>
              <a:t>“Sources A and B agree to some extent about…”</a:t>
            </a:r>
          </a:p>
          <a:p>
            <a:r>
              <a:rPr lang="en-GB" i="1" dirty="0" smtClean="0"/>
              <a:t>“Sources A and B disagree to a great extent about…”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97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developed 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You must find elements in the two sources which agree or disagree about the same thing.</a:t>
            </a:r>
          </a:p>
          <a:p>
            <a:r>
              <a:rPr lang="en-GB" dirty="0" smtClean="0"/>
              <a:t>You should structure your answer like this;</a:t>
            </a:r>
          </a:p>
          <a:p>
            <a:r>
              <a:rPr lang="en-GB" dirty="0" smtClean="0"/>
              <a:t>“Sources A and B agree about __________ . Source A tells us _____________ </a:t>
            </a:r>
            <a:r>
              <a:rPr lang="en-GB" b="1" dirty="0" smtClean="0">
                <a:solidFill>
                  <a:srgbClr val="0070C0"/>
                </a:solidFill>
              </a:rPr>
              <a:t>likewise</a:t>
            </a:r>
            <a:r>
              <a:rPr lang="en-GB" dirty="0" smtClean="0"/>
              <a:t> source B tells us ______________ .” (if the sources are in agreement). OR…</a:t>
            </a:r>
          </a:p>
          <a:p>
            <a:r>
              <a:rPr lang="en-GB" dirty="0" smtClean="0"/>
              <a:t>“Sources A and B </a:t>
            </a:r>
            <a:r>
              <a:rPr lang="en-GB" b="1" dirty="0" smtClean="0">
                <a:solidFill>
                  <a:srgbClr val="FF0000"/>
                </a:solidFill>
              </a:rPr>
              <a:t>dis</a:t>
            </a:r>
            <a:r>
              <a:rPr lang="en-GB" dirty="0" smtClean="0"/>
              <a:t>agree about __________ . Source A tells us _____________ </a:t>
            </a:r>
            <a:r>
              <a:rPr lang="en-GB" b="1" dirty="0" smtClean="0">
                <a:solidFill>
                  <a:srgbClr val="FF0000"/>
                </a:solidFill>
              </a:rPr>
              <a:t>whereas</a:t>
            </a:r>
            <a:r>
              <a:rPr lang="en-GB" dirty="0" smtClean="0"/>
              <a:t> source B tells us ______________ .” (if the sources are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in agreement).</a:t>
            </a:r>
          </a:p>
          <a:p>
            <a:r>
              <a:rPr lang="en-GB" dirty="0" smtClean="0"/>
              <a:t>It’s best to take direct quotes from the sources to gain the marks.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Make sure you make TWO developed comparisons.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97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Checklist: when you practice, make sure you have…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Written an opening statement judging how far the sources agree or disagree.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Written </a:t>
            </a:r>
            <a:r>
              <a:rPr lang="en-GB" b="1" dirty="0" smtClean="0"/>
              <a:t>two</a:t>
            </a:r>
            <a:r>
              <a:rPr lang="en-GB" dirty="0" smtClean="0"/>
              <a:t> clear developed comparisons, including what the sources agree or disagree on.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Used the correct linking words between your quotations: “likewise” if the two sources agree and “whereas” if the two sources disagree.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2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14400"/>
          </a:xfrm>
        </p:spPr>
        <p:txBody>
          <a:bodyPr/>
          <a:lstStyle/>
          <a:p>
            <a:r>
              <a:rPr lang="en-GB" dirty="0" smtClean="0"/>
              <a:t>An example question…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523554"/>
            <a:ext cx="6984776" cy="4713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64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Sources B and C disagree to a great extent about the status of black Americans in the 1960s.</a:t>
            </a:r>
          </a:p>
          <a:p>
            <a:r>
              <a:rPr lang="en-GB" dirty="0" smtClean="0"/>
              <a:t>Sources B and C disagree on the progress black people had made. Source B says  “We </a:t>
            </a:r>
            <a:r>
              <a:rPr lang="en-GB" dirty="0"/>
              <a:t>are no better off now than we were a hundred years </a:t>
            </a:r>
            <a:r>
              <a:rPr lang="en-GB" dirty="0" smtClean="0"/>
              <a:t>ago” </a:t>
            </a:r>
            <a:r>
              <a:rPr lang="en-GB" b="1" dirty="0" smtClean="0">
                <a:solidFill>
                  <a:srgbClr val="FF0000"/>
                </a:solidFill>
              </a:rPr>
              <a:t>whereas</a:t>
            </a:r>
            <a:r>
              <a:rPr lang="en-GB" dirty="0" smtClean="0"/>
              <a:t> Source C says “</a:t>
            </a:r>
            <a:r>
              <a:rPr lang="en-GB" dirty="0"/>
              <a:t>Black family </a:t>
            </a:r>
            <a:r>
              <a:rPr lang="en-GB" dirty="0" smtClean="0"/>
              <a:t>incomes </a:t>
            </a:r>
            <a:r>
              <a:rPr lang="en-GB" dirty="0"/>
              <a:t>rose by 53 </a:t>
            </a:r>
            <a:r>
              <a:rPr lang="en-GB" dirty="0" smtClean="0"/>
              <a:t>per cent”.</a:t>
            </a:r>
          </a:p>
          <a:p>
            <a:r>
              <a:rPr lang="en-GB" dirty="0" smtClean="0"/>
              <a:t>Sources B and C also disagree on the types of jobs black people were doing. Source B says “we </a:t>
            </a:r>
            <a:r>
              <a:rPr lang="en-GB" dirty="0"/>
              <a:t>are the janitors, the porters, the garbage </a:t>
            </a:r>
            <a:r>
              <a:rPr lang="en-GB" dirty="0" smtClean="0"/>
              <a:t>men…” whereas source C says “</a:t>
            </a:r>
            <a:r>
              <a:rPr lang="en-GB" dirty="0"/>
              <a:t>black employment in professional, technical, and clerical occupations </a:t>
            </a:r>
            <a:r>
              <a:rPr lang="en-GB" dirty="0" smtClean="0"/>
              <a:t>doubled”.</a:t>
            </a:r>
          </a:p>
          <a:p>
            <a:r>
              <a:rPr lang="en-GB" dirty="0" smtClean="0"/>
              <a:t>Therefore the sources disagree to a great extent.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67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451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National 5 exam skills</vt:lpstr>
      <vt:lpstr>How to do this question.</vt:lpstr>
      <vt:lpstr>Template</vt:lpstr>
      <vt:lpstr>A developed comparison</vt:lpstr>
      <vt:lpstr>Make sure you make TWO developed comparisons.</vt:lpstr>
      <vt:lpstr>Checklist: when you practice, make sure you have…</vt:lpstr>
      <vt:lpstr>An example question…</vt:lpstr>
      <vt:lpstr>An example answer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 exam skills</dc:title>
  <dc:creator>IGSAParker</dc:creator>
  <cp:lastModifiedBy>IGSAParker</cp:lastModifiedBy>
  <cp:revision>5</cp:revision>
  <dcterms:created xsi:type="dcterms:W3CDTF">2017-09-14T11:25:26Z</dcterms:created>
  <dcterms:modified xsi:type="dcterms:W3CDTF">2017-09-15T14:11:55Z</dcterms:modified>
</cp:coreProperties>
</file>