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723" r:id="rId5"/>
    <p:sldMasterId id="2147483759" r:id="rId6"/>
    <p:sldMasterId id="2147483771" r:id="rId7"/>
    <p:sldMasterId id="2147483783" r:id="rId8"/>
    <p:sldMasterId id="2147483795" r:id="rId9"/>
  </p:sldMasterIdLst>
  <p:notesMasterIdLst>
    <p:notesMasterId r:id="rId42"/>
  </p:notesMasterIdLst>
  <p:handoutMasterIdLst>
    <p:handoutMasterId r:id="rId43"/>
  </p:handoutMasterIdLst>
  <p:sldIdLst>
    <p:sldId id="258" r:id="rId10"/>
    <p:sldId id="278" r:id="rId11"/>
    <p:sldId id="309" r:id="rId12"/>
    <p:sldId id="279" r:id="rId13"/>
    <p:sldId id="281" r:id="rId14"/>
    <p:sldId id="305" r:id="rId15"/>
    <p:sldId id="376" r:id="rId16"/>
    <p:sldId id="292" r:id="rId17"/>
    <p:sldId id="274" r:id="rId18"/>
    <p:sldId id="320" r:id="rId19"/>
    <p:sldId id="363" r:id="rId20"/>
    <p:sldId id="372" r:id="rId21"/>
    <p:sldId id="373" r:id="rId22"/>
    <p:sldId id="318" r:id="rId23"/>
    <p:sldId id="340" r:id="rId24"/>
    <p:sldId id="273" r:id="rId25"/>
    <p:sldId id="362" r:id="rId26"/>
    <p:sldId id="337" r:id="rId27"/>
    <p:sldId id="338" r:id="rId28"/>
    <p:sldId id="277" r:id="rId29"/>
    <p:sldId id="257" r:id="rId30"/>
    <p:sldId id="341" r:id="rId31"/>
    <p:sldId id="323" r:id="rId32"/>
    <p:sldId id="261" r:id="rId33"/>
    <p:sldId id="263" r:id="rId34"/>
    <p:sldId id="307" r:id="rId35"/>
    <p:sldId id="358" r:id="rId36"/>
    <p:sldId id="339" r:id="rId37"/>
    <p:sldId id="328" r:id="rId38"/>
    <p:sldId id="329" r:id="rId39"/>
    <p:sldId id="314" r:id="rId40"/>
    <p:sldId id="296" r:id="rId41"/>
  </p:sldIdLst>
  <p:sldSz cx="9906000" cy="6858000" type="A4"/>
  <p:notesSz cx="6808788" cy="99409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F20E"/>
    <a:srgbClr val="339966"/>
    <a:srgbClr val="2EF65E"/>
    <a:srgbClr val="99FFCC"/>
    <a:srgbClr val="CCFFCC"/>
    <a:srgbClr val="E5FFE5"/>
    <a:srgbClr val="99FF99"/>
    <a:srgbClr val="99FF33"/>
    <a:srgbClr val="A1B3F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74B7C1-C268-466C-A979-2C6C3D645A79}" v="14" dt="2023-01-12T16:36:08.8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89" y="39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aiter" userId="9fb589d0-0ae9-439a-a609-dee8be76dd45" providerId="ADAL" clId="{9674B7C1-C268-466C-A979-2C6C3D645A79}"/>
    <pc:docChg chg="undo custSel addSld delSld modSld sldOrd delMainMaster">
      <pc:chgData name="Phil Gaiter" userId="9fb589d0-0ae9-439a-a609-dee8be76dd45" providerId="ADAL" clId="{9674B7C1-C268-466C-A979-2C6C3D645A79}" dt="2023-01-13T09:38:20.615" v="990" actId="404"/>
      <pc:docMkLst>
        <pc:docMk/>
      </pc:docMkLst>
      <pc:sldChg chg="modSp del mod">
        <pc:chgData name="Phil Gaiter" userId="9fb589d0-0ae9-439a-a609-dee8be76dd45" providerId="ADAL" clId="{9674B7C1-C268-466C-A979-2C6C3D645A79}" dt="2023-01-11T12:59:20.477" v="47" actId="20577"/>
        <pc:sldMkLst>
          <pc:docMk/>
          <pc:sldMk cId="0" sldId="258"/>
        </pc:sldMkLst>
        <pc:spChg chg="mod">
          <ac:chgData name="Phil Gaiter" userId="9fb589d0-0ae9-439a-a609-dee8be76dd45" providerId="ADAL" clId="{9674B7C1-C268-466C-A979-2C6C3D645A79}" dt="2023-01-11T12:59:20.477" v="47" actId="20577"/>
          <ac:spMkLst>
            <pc:docMk/>
            <pc:sldMk cId="0" sldId="258"/>
            <ac:spMk id="4100" creationId="{00000000-0000-0000-0000-000000000000}"/>
          </ac:spMkLst>
        </pc:spChg>
      </pc:sldChg>
      <pc:sldChg chg="addSp modSp mod ord">
        <pc:chgData name="Phil Gaiter" userId="9fb589d0-0ae9-439a-a609-dee8be76dd45" providerId="ADAL" clId="{9674B7C1-C268-466C-A979-2C6C3D645A79}" dt="2023-01-11T16:39:46.795" v="397" actId="1076"/>
        <pc:sldMkLst>
          <pc:docMk/>
          <pc:sldMk cId="4092997750" sldId="261"/>
        </pc:sldMkLst>
        <pc:spChg chg="add mod">
          <ac:chgData name="Phil Gaiter" userId="9fb589d0-0ae9-439a-a609-dee8be76dd45" providerId="ADAL" clId="{9674B7C1-C268-466C-A979-2C6C3D645A79}" dt="2023-01-11T16:39:46.795" v="397" actId="1076"/>
          <ac:spMkLst>
            <pc:docMk/>
            <pc:sldMk cId="4092997750" sldId="261"/>
            <ac:spMk id="5" creationId="{20E55CD6-1FF9-C7FA-2EFC-D9B04771AF64}"/>
          </ac:spMkLst>
        </pc:spChg>
      </pc:sldChg>
      <pc:sldChg chg="ord">
        <pc:chgData name="Phil Gaiter" userId="9fb589d0-0ae9-439a-a609-dee8be76dd45" providerId="ADAL" clId="{9674B7C1-C268-466C-A979-2C6C3D645A79}" dt="2023-01-11T16:40:01.728" v="401"/>
        <pc:sldMkLst>
          <pc:docMk/>
          <pc:sldMk cId="1769898956" sldId="263"/>
        </pc:sldMkLst>
      </pc:sldChg>
      <pc:sldChg chg="del ord">
        <pc:chgData name="Phil Gaiter" userId="9fb589d0-0ae9-439a-a609-dee8be76dd45" providerId="ADAL" clId="{9674B7C1-C268-466C-A979-2C6C3D645A79}" dt="2023-01-12T13:09:05.217" v="518" actId="2696"/>
        <pc:sldMkLst>
          <pc:docMk/>
          <pc:sldMk cId="718085542" sldId="267"/>
        </pc:sldMkLst>
      </pc:sldChg>
      <pc:sldChg chg="del">
        <pc:chgData name="Phil Gaiter" userId="9fb589d0-0ae9-439a-a609-dee8be76dd45" providerId="ADAL" clId="{9674B7C1-C268-466C-A979-2C6C3D645A79}" dt="2023-01-11T13:13:58.275" v="149" actId="2696"/>
        <pc:sldMkLst>
          <pc:docMk/>
          <pc:sldMk cId="0" sldId="274"/>
        </pc:sldMkLst>
      </pc:sldChg>
      <pc:sldChg chg="del">
        <pc:chgData name="Phil Gaiter" userId="9fb589d0-0ae9-439a-a609-dee8be76dd45" providerId="ADAL" clId="{9674B7C1-C268-466C-A979-2C6C3D645A79}" dt="2023-01-11T15:46:01.584" v="226" actId="47"/>
        <pc:sldMkLst>
          <pc:docMk/>
          <pc:sldMk cId="0" sldId="277"/>
        </pc:sldMkLst>
      </pc:sldChg>
      <pc:sldChg chg="del">
        <pc:chgData name="Phil Gaiter" userId="9fb589d0-0ae9-439a-a609-dee8be76dd45" providerId="ADAL" clId="{9674B7C1-C268-466C-A979-2C6C3D645A79}" dt="2023-01-11T13:00:42.027" v="48" actId="2696"/>
        <pc:sldMkLst>
          <pc:docMk/>
          <pc:sldMk cId="1302773241" sldId="279"/>
        </pc:sldMkLst>
      </pc:sldChg>
      <pc:sldChg chg="del">
        <pc:chgData name="Phil Gaiter" userId="9fb589d0-0ae9-439a-a609-dee8be76dd45" providerId="ADAL" clId="{9674B7C1-C268-466C-A979-2C6C3D645A79}" dt="2023-01-11T13:00:44.933" v="49" actId="2696"/>
        <pc:sldMkLst>
          <pc:docMk/>
          <pc:sldMk cId="1622586392" sldId="281"/>
        </pc:sldMkLst>
      </pc:sldChg>
      <pc:sldChg chg="del">
        <pc:chgData name="Phil Gaiter" userId="9fb589d0-0ae9-439a-a609-dee8be76dd45" providerId="ADAL" clId="{9674B7C1-C268-466C-A979-2C6C3D645A79}" dt="2023-01-11T13:13:54.250" v="148" actId="2696"/>
        <pc:sldMkLst>
          <pc:docMk/>
          <pc:sldMk cId="2162308620" sldId="292"/>
        </pc:sldMkLst>
      </pc:sldChg>
      <pc:sldChg chg="del">
        <pc:chgData name="Phil Gaiter" userId="9fb589d0-0ae9-439a-a609-dee8be76dd45" providerId="ADAL" clId="{9674B7C1-C268-466C-A979-2C6C3D645A79}" dt="2023-01-11T13:00:48.358" v="50" actId="2696"/>
        <pc:sldMkLst>
          <pc:docMk/>
          <pc:sldMk cId="1832486" sldId="305"/>
        </pc:sldMkLst>
      </pc:sldChg>
      <pc:sldChg chg="modSp mod">
        <pc:chgData name="Phil Gaiter" userId="9fb589d0-0ae9-439a-a609-dee8be76dd45" providerId="ADAL" clId="{9674B7C1-C268-466C-A979-2C6C3D645A79}" dt="2023-01-11T15:49:03.836" v="250" actId="20577"/>
        <pc:sldMkLst>
          <pc:docMk/>
          <pc:sldMk cId="2064455324" sldId="307"/>
        </pc:sldMkLst>
        <pc:spChg chg="mod">
          <ac:chgData name="Phil Gaiter" userId="9fb589d0-0ae9-439a-a609-dee8be76dd45" providerId="ADAL" clId="{9674B7C1-C268-466C-A979-2C6C3D645A79}" dt="2023-01-11T15:49:03.836" v="250" actId="20577"/>
          <ac:spMkLst>
            <pc:docMk/>
            <pc:sldMk cId="2064455324" sldId="307"/>
            <ac:spMk id="5" creationId="{CA599D39-2914-4DF0-DDDF-32D6FB050961}"/>
          </ac:spMkLst>
        </pc:spChg>
      </pc:sldChg>
      <pc:sldChg chg="modSp del mod">
        <pc:chgData name="Phil Gaiter" userId="9fb589d0-0ae9-439a-a609-dee8be76dd45" providerId="ADAL" clId="{9674B7C1-C268-466C-A979-2C6C3D645A79}" dt="2023-01-11T16:35:39.952" v="387" actId="2696"/>
        <pc:sldMkLst>
          <pc:docMk/>
          <pc:sldMk cId="751341944" sldId="315"/>
        </pc:sldMkLst>
        <pc:spChg chg="mod">
          <ac:chgData name="Phil Gaiter" userId="9fb589d0-0ae9-439a-a609-dee8be76dd45" providerId="ADAL" clId="{9674B7C1-C268-466C-A979-2C6C3D645A79}" dt="2023-01-09T17:33:39.997" v="25" actId="20577"/>
          <ac:spMkLst>
            <pc:docMk/>
            <pc:sldMk cId="751341944" sldId="315"/>
            <ac:spMk id="4" creationId="{00000000-0000-0000-0000-000000000000}"/>
          </ac:spMkLst>
        </pc:spChg>
      </pc:sldChg>
      <pc:sldChg chg="del">
        <pc:chgData name="Phil Gaiter" userId="9fb589d0-0ae9-439a-a609-dee8be76dd45" providerId="ADAL" clId="{9674B7C1-C268-466C-A979-2C6C3D645A79}" dt="2023-01-11T13:14:02.302" v="150" actId="2696"/>
        <pc:sldMkLst>
          <pc:docMk/>
          <pc:sldMk cId="1335013597" sldId="320"/>
        </pc:sldMkLst>
      </pc:sldChg>
      <pc:sldChg chg="modSp mod ord">
        <pc:chgData name="Phil Gaiter" userId="9fb589d0-0ae9-439a-a609-dee8be76dd45" providerId="ADAL" clId="{9674B7C1-C268-466C-A979-2C6C3D645A79}" dt="2023-01-11T16:45:35.798" v="517" actId="20577"/>
        <pc:sldMkLst>
          <pc:docMk/>
          <pc:sldMk cId="2235824867" sldId="323"/>
        </pc:sldMkLst>
        <pc:spChg chg="mod">
          <ac:chgData name="Phil Gaiter" userId="9fb589d0-0ae9-439a-a609-dee8be76dd45" providerId="ADAL" clId="{9674B7C1-C268-466C-A979-2C6C3D645A79}" dt="2023-01-11T15:47:54.523" v="244" actId="1076"/>
          <ac:spMkLst>
            <pc:docMk/>
            <pc:sldMk cId="2235824867" sldId="323"/>
            <ac:spMk id="3" creationId="{00000000-0000-0000-0000-000000000000}"/>
          </ac:spMkLst>
        </pc:spChg>
        <pc:spChg chg="mod">
          <ac:chgData name="Phil Gaiter" userId="9fb589d0-0ae9-439a-a609-dee8be76dd45" providerId="ADAL" clId="{9674B7C1-C268-466C-A979-2C6C3D645A79}" dt="2023-01-11T16:45:35.798" v="517" actId="20577"/>
          <ac:spMkLst>
            <pc:docMk/>
            <pc:sldMk cId="2235824867" sldId="323"/>
            <ac:spMk id="4" creationId="{00000000-0000-0000-0000-000000000000}"/>
          </ac:spMkLst>
        </pc:spChg>
      </pc:sldChg>
      <pc:sldChg chg="del">
        <pc:chgData name="Phil Gaiter" userId="9fb589d0-0ae9-439a-a609-dee8be76dd45" providerId="ADAL" clId="{9674B7C1-C268-466C-A979-2C6C3D645A79}" dt="2023-01-11T16:35:37.536" v="385" actId="2696"/>
        <pc:sldMkLst>
          <pc:docMk/>
          <pc:sldMk cId="3156136344" sldId="339"/>
        </pc:sldMkLst>
      </pc:sldChg>
      <pc:sldChg chg="modSp mod">
        <pc:chgData name="Phil Gaiter" userId="9fb589d0-0ae9-439a-a609-dee8be76dd45" providerId="ADAL" clId="{9674B7C1-C268-466C-A979-2C6C3D645A79}" dt="2023-01-13T09:38:20.615" v="990" actId="404"/>
        <pc:sldMkLst>
          <pc:docMk/>
          <pc:sldMk cId="266933231" sldId="341"/>
        </pc:sldMkLst>
        <pc:spChg chg="mod">
          <ac:chgData name="Phil Gaiter" userId="9fb589d0-0ae9-439a-a609-dee8be76dd45" providerId="ADAL" clId="{9674B7C1-C268-466C-A979-2C6C3D645A79}" dt="2023-01-13T09:38:20.615" v="990" actId="404"/>
          <ac:spMkLst>
            <pc:docMk/>
            <pc:sldMk cId="266933231" sldId="341"/>
            <ac:spMk id="4" creationId="{26126016-9E95-8329-F7DC-52722C007146}"/>
          </ac:spMkLst>
        </pc:spChg>
      </pc:sldChg>
      <pc:sldChg chg="modSp del mod">
        <pc:chgData name="Phil Gaiter" userId="9fb589d0-0ae9-439a-a609-dee8be76dd45" providerId="ADAL" clId="{9674B7C1-C268-466C-A979-2C6C3D645A79}" dt="2023-01-11T13:14:43.570" v="151" actId="2696"/>
        <pc:sldMkLst>
          <pc:docMk/>
          <pc:sldMk cId="1442264753" sldId="361"/>
        </pc:sldMkLst>
        <pc:spChg chg="mod">
          <ac:chgData name="Phil Gaiter" userId="9fb589d0-0ae9-439a-a609-dee8be76dd45" providerId="ADAL" clId="{9674B7C1-C268-466C-A979-2C6C3D645A79}" dt="2023-01-11T13:12:23.765" v="147" actId="20577"/>
          <ac:spMkLst>
            <pc:docMk/>
            <pc:sldMk cId="1442264753" sldId="361"/>
            <ac:spMk id="5123" creationId="{00000000-0000-0000-0000-000000000000}"/>
          </ac:spMkLst>
        </pc:spChg>
        <pc:spChg chg="mod">
          <ac:chgData name="Phil Gaiter" userId="9fb589d0-0ae9-439a-a609-dee8be76dd45" providerId="ADAL" clId="{9674B7C1-C268-466C-A979-2C6C3D645A79}" dt="2023-01-11T13:11:51.254" v="132" actId="1076"/>
          <ac:spMkLst>
            <pc:docMk/>
            <pc:sldMk cId="1442264753" sldId="361"/>
            <ac:spMk id="5124" creationId="{00000000-0000-0000-0000-000000000000}"/>
          </ac:spMkLst>
        </pc:spChg>
        <pc:spChg chg="mod">
          <ac:chgData name="Phil Gaiter" userId="9fb589d0-0ae9-439a-a609-dee8be76dd45" providerId="ADAL" clId="{9674B7C1-C268-466C-A979-2C6C3D645A79}" dt="2023-01-11T13:11:42.569" v="131" actId="1076"/>
          <ac:spMkLst>
            <pc:docMk/>
            <pc:sldMk cId="1442264753" sldId="361"/>
            <ac:spMk id="5125" creationId="{00000000-0000-0000-0000-000000000000}"/>
          </ac:spMkLst>
        </pc:spChg>
      </pc:sldChg>
      <pc:sldChg chg="del">
        <pc:chgData name="Phil Gaiter" userId="9fb589d0-0ae9-439a-a609-dee8be76dd45" providerId="ADAL" clId="{9674B7C1-C268-466C-A979-2C6C3D645A79}" dt="2023-01-11T13:07:44.732" v="51" actId="2696"/>
        <pc:sldMkLst>
          <pc:docMk/>
          <pc:sldMk cId="1732633163" sldId="361"/>
        </pc:sldMkLst>
      </pc:sldChg>
      <pc:sldChg chg="del">
        <pc:chgData name="Phil Gaiter" userId="9fb589d0-0ae9-439a-a609-dee8be76dd45" providerId="ADAL" clId="{9674B7C1-C268-466C-A979-2C6C3D645A79}" dt="2023-01-11T16:35:26.241" v="383" actId="2696"/>
        <pc:sldMkLst>
          <pc:docMk/>
          <pc:sldMk cId="1253328897" sldId="364"/>
        </pc:sldMkLst>
      </pc:sldChg>
      <pc:sldChg chg="del">
        <pc:chgData name="Phil Gaiter" userId="9fb589d0-0ae9-439a-a609-dee8be76dd45" providerId="ADAL" clId="{9674B7C1-C268-466C-A979-2C6C3D645A79}" dt="2023-01-11T16:40:15.122" v="402" actId="2696"/>
        <pc:sldMkLst>
          <pc:docMk/>
          <pc:sldMk cId="722677074" sldId="367"/>
        </pc:sldMkLst>
      </pc:sldChg>
      <pc:sldChg chg="del">
        <pc:chgData name="Phil Gaiter" userId="9fb589d0-0ae9-439a-a609-dee8be76dd45" providerId="ADAL" clId="{9674B7C1-C268-466C-A979-2C6C3D645A79}" dt="2023-01-11T15:45:57.877" v="223" actId="47"/>
        <pc:sldMkLst>
          <pc:docMk/>
          <pc:sldMk cId="0" sldId="368"/>
        </pc:sldMkLst>
      </pc:sldChg>
      <pc:sldChg chg="del">
        <pc:chgData name="Phil Gaiter" userId="9fb589d0-0ae9-439a-a609-dee8be76dd45" providerId="ADAL" clId="{9674B7C1-C268-466C-A979-2C6C3D645A79}" dt="2023-01-11T15:45:59.547" v="224" actId="47"/>
        <pc:sldMkLst>
          <pc:docMk/>
          <pc:sldMk cId="1431233967" sldId="369"/>
        </pc:sldMkLst>
      </pc:sldChg>
      <pc:sldChg chg="del">
        <pc:chgData name="Phil Gaiter" userId="9fb589d0-0ae9-439a-a609-dee8be76dd45" providerId="ADAL" clId="{9674B7C1-C268-466C-A979-2C6C3D645A79}" dt="2023-01-11T15:46:00.576" v="225" actId="47"/>
        <pc:sldMkLst>
          <pc:docMk/>
          <pc:sldMk cId="3179536341" sldId="370"/>
        </pc:sldMkLst>
      </pc:sldChg>
      <pc:sldChg chg="delSp modSp del mod">
        <pc:chgData name="Phil Gaiter" userId="9fb589d0-0ae9-439a-a609-dee8be76dd45" providerId="ADAL" clId="{9674B7C1-C268-466C-A979-2C6C3D645A79}" dt="2023-01-11T16:35:38.687" v="386" actId="2696"/>
        <pc:sldMkLst>
          <pc:docMk/>
          <pc:sldMk cId="1610105093" sldId="371"/>
        </pc:sldMkLst>
        <pc:spChg chg="mod">
          <ac:chgData name="Phil Gaiter" userId="9fb589d0-0ae9-439a-a609-dee8be76dd45" providerId="ADAL" clId="{9674B7C1-C268-466C-A979-2C6C3D645A79}" dt="2023-01-09T17:33:21.368" v="17" actId="113"/>
          <ac:spMkLst>
            <pc:docMk/>
            <pc:sldMk cId="1610105093" sldId="371"/>
            <ac:spMk id="3" creationId="{00000000-0000-0000-0000-000000000000}"/>
          </ac:spMkLst>
        </pc:spChg>
        <pc:spChg chg="mod">
          <ac:chgData name="Phil Gaiter" userId="9fb589d0-0ae9-439a-a609-dee8be76dd45" providerId="ADAL" clId="{9674B7C1-C268-466C-A979-2C6C3D645A79}" dt="2023-01-09T17:33:26.720" v="18" actId="1076"/>
          <ac:spMkLst>
            <pc:docMk/>
            <pc:sldMk cId="1610105093" sldId="371"/>
            <ac:spMk id="4" creationId="{00000000-0000-0000-0000-000000000000}"/>
          </ac:spMkLst>
        </pc:spChg>
        <pc:spChg chg="del mod">
          <ac:chgData name="Phil Gaiter" userId="9fb589d0-0ae9-439a-a609-dee8be76dd45" providerId="ADAL" clId="{9674B7C1-C268-466C-A979-2C6C3D645A79}" dt="2023-01-09T17:33:17.731" v="16" actId="478"/>
          <ac:spMkLst>
            <pc:docMk/>
            <pc:sldMk cId="1610105093" sldId="371"/>
            <ac:spMk id="5" creationId="{E8783B49-B019-44B3-AE6F-16E039D05FE4}"/>
          </ac:spMkLst>
        </pc:spChg>
      </pc:sldChg>
      <pc:sldChg chg="modSp mod">
        <pc:chgData name="Phil Gaiter" userId="9fb589d0-0ae9-439a-a609-dee8be76dd45" providerId="ADAL" clId="{9674B7C1-C268-466C-A979-2C6C3D645A79}" dt="2023-01-11T13:19:09.470" v="222" actId="20577"/>
        <pc:sldMkLst>
          <pc:docMk/>
          <pc:sldMk cId="3209122936" sldId="373"/>
        </pc:sldMkLst>
        <pc:spChg chg="mod">
          <ac:chgData name="Phil Gaiter" userId="9fb589d0-0ae9-439a-a609-dee8be76dd45" providerId="ADAL" clId="{9674B7C1-C268-466C-A979-2C6C3D645A79}" dt="2023-01-11T13:19:09.470" v="222" actId="20577"/>
          <ac:spMkLst>
            <pc:docMk/>
            <pc:sldMk cId="3209122936" sldId="373"/>
            <ac:spMk id="3" creationId="{00000000-0000-0000-0000-000000000000}"/>
          </ac:spMkLst>
        </pc:spChg>
        <pc:spChg chg="mod">
          <ac:chgData name="Phil Gaiter" userId="9fb589d0-0ae9-439a-a609-dee8be76dd45" providerId="ADAL" clId="{9674B7C1-C268-466C-A979-2C6C3D645A79}" dt="2023-01-11T13:18:28.191" v="197" actId="20577"/>
          <ac:spMkLst>
            <pc:docMk/>
            <pc:sldMk cId="3209122936" sldId="373"/>
            <ac:spMk id="6" creationId="{00000000-0000-0000-0000-000000000000}"/>
          </ac:spMkLst>
        </pc:spChg>
      </pc:sldChg>
      <pc:sldChg chg="del">
        <pc:chgData name="Phil Gaiter" userId="9fb589d0-0ae9-439a-a609-dee8be76dd45" providerId="ADAL" clId="{9674B7C1-C268-466C-A979-2C6C3D645A79}" dt="2023-01-11T15:46:30.943" v="227" actId="2696"/>
        <pc:sldMkLst>
          <pc:docMk/>
          <pc:sldMk cId="0" sldId="374"/>
        </pc:sldMkLst>
      </pc:sldChg>
      <pc:sldChg chg="del">
        <pc:chgData name="Phil Gaiter" userId="9fb589d0-0ae9-439a-a609-dee8be76dd45" providerId="ADAL" clId="{9674B7C1-C268-466C-A979-2C6C3D645A79}" dt="2023-01-11T16:35:28.908" v="384" actId="2696"/>
        <pc:sldMkLst>
          <pc:docMk/>
          <pc:sldMk cId="297986668" sldId="375"/>
        </pc:sldMkLst>
      </pc:sldChg>
      <pc:sldChg chg="addSp delSp add del setBg delDesignElem">
        <pc:chgData name="Phil Gaiter" userId="9fb589d0-0ae9-439a-a609-dee8be76dd45" providerId="ADAL" clId="{9674B7C1-C268-466C-A979-2C6C3D645A79}" dt="2023-01-11T12:58:40.212" v="29"/>
        <pc:sldMkLst>
          <pc:docMk/>
          <pc:sldMk cId="191620584" sldId="376"/>
        </pc:sldMkLst>
        <pc:spChg chg="add del">
          <ac:chgData name="Phil Gaiter" userId="9fb589d0-0ae9-439a-a609-dee8be76dd45" providerId="ADAL" clId="{9674B7C1-C268-466C-A979-2C6C3D645A79}" dt="2023-01-11T12:58:40.212" v="29"/>
          <ac:spMkLst>
            <pc:docMk/>
            <pc:sldMk cId="191620584" sldId="376"/>
            <ac:spMk id="74" creationId="{8181FC64-B306-4821-98E2-780662EFC486}"/>
          </ac:spMkLst>
        </pc:spChg>
        <pc:spChg chg="add del">
          <ac:chgData name="Phil Gaiter" userId="9fb589d0-0ae9-439a-a609-dee8be76dd45" providerId="ADAL" clId="{9674B7C1-C268-466C-A979-2C6C3D645A79}" dt="2023-01-11T12:58:40.212" v="29"/>
          <ac:spMkLst>
            <pc:docMk/>
            <pc:sldMk cId="191620584" sldId="376"/>
            <ac:spMk id="76" creationId="{5871FC61-DD4E-47D4-81FD-8A7E7D12B371}"/>
          </ac:spMkLst>
        </pc:spChg>
        <pc:spChg chg="add del">
          <ac:chgData name="Phil Gaiter" userId="9fb589d0-0ae9-439a-a609-dee8be76dd45" providerId="ADAL" clId="{9674B7C1-C268-466C-A979-2C6C3D645A79}" dt="2023-01-11T12:58:40.212" v="29"/>
          <ac:spMkLst>
            <pc:docMk/>
            <pc:sldMk cId="191620584" sldId="376"/>
            <ac:spMk id="78" creationId="{F9EC3F91-A75C-4F74-867E-E4C28C13546B}"/>
          </ac:spMkLst>
        </pc:spChg>
        <pc:spChg chg="add del">
          <ac:chgData name="Phil Gaiter" userId="9fb589d0-0ae9-439a-a609-dee8be76dd45" providerId="ADAL" clId="{9674B7C1-C268-466C-A979-2C6C3D645A79}" dt="2023-01-11T12:58:40.212" v="29"/>
          <ac:spMkLst>
            <pc:docMk/>
            <pc:sldMk cId="191620584" sldId="376"/>
            <ac:spMk id="80" creationId="{829A1E2C-5AC8-40FC-99E9-832069D39792}"/>
          </ac:spMkLst>
        </pc:spChg>
      </pc:sldChg>
      <pc:sldMasterChg chg="del delSldLayout">
        <pc:chgData name="Phil Gaiter" userId="9fb589d0-0ae9-439a-a609-dee8be76dd45" providerId="ADAL" clId="{9674B7C1-C268-466C-A979-2C6C3D645A79}" dt="2023-01-11T16:35:39.952" v="387" actId="2696"/>
        <pc:sldMasterMkLst>
          <pc:docMk/>
          <pc:sldMasterMk cId="875523122" sldId="2147483747"/>
        </pc:sldMasterMkLst>
        <pc:sldLayoutChg chg="del">
          <pc:chgData name="Phil Gaiter" userId="9fb589d0-0ae9-439a-a609-dee8be76dd45" providerId="ADAL" clId="{9674B7C1-C268-466C-A979-2C6C3D645A79}" dt="2023-01-11T16:35:39.952" v="387" actId="2696"/>
          <pc:sldLayoutMkLst>
            <pc:docMk/>
            <pc:sldMasterMk cId="875523122" sldId="2147483747"/>
            <pc:sldLayoutMk cId="2399859094" sldId="2147483748"/>
          </pc:sldLayoutMkLst>
        </pc:sldLayoutChg>
        <pc:sldLayoutChg chg="del">
          <pc:chgData name="Phil Gaiter" userId="9fb589d0-0ae9-439a-a609-dee8be76dd45" providerId="ADAL" clId="{9674B7C1-C268-466C-A979-2C6C3D645A79}" dt="2023-01-11T16:35:39.952" v="387" actId="2696"/>
          <pc:sldLayoutMkLst>
            <pc:docMk/>
            <pc:sldMasterMk cId="875523122" sldId="2147483747"/>
            <pc:sldLayoutMk cId="2494399835" sldId="2147483749"/>
          </pc:sldLayoutMkLst>
        </pc:sldLayoutChg>
        <pc:sldLayoutChg chg="del">
          <pc:chgData name="Phil Gaiter" userId="9fb589d0-0ae9-439a-a609-dee8be76dd45" providerId="ADAL" clId="{9674B7C1-C268-466C-A979-2C6C3D645A79}" dt="2023-01-11T16:35:39.952" v="387" actId="2696"/>
          <pc:sldLayoutMkLst>
            <pc:docMk/>
            <pc:sldMasterMk cId="875523122" sldId="2147483747"/>
            <pc:sldLayoutMk cId="3786150308" sldId="2147483750"/>
          </pc:sldLayoutMkLst>
        </pc:sldLayoutChg>
        <pc:sldLayoutChg chg="del">
          <pc:chgData name="Phil Gaiter" userId="9fb589d0-0ae9-439a-a609-dee8be76dd45" providerId="ADAL" clId="{9674B7C1-C268-466C-A979-2C6C3D645A79}" dt="2023-01-11T16:35:39.952" v="387" actId="2696"/>
          <pc:sldLayoutMkLst>
            <pc:docMk/>
            <pc:sldMasterMk cId="875523122" sldId="2147483747"/>
            <pc:sldLayoutMk cId="30970321" sldId="2147483751"/>
          </pc:sldLayoutMkLst>
        </pc:sldLayoutChg>
        <pc:sldLayoutChg chg="del">
          <pc:chgData name="Phil Gaiter" userId="9fb589d0-0ae9-439a-a609-dee8be76dd45" providerId="ADAL" clId="{9674B7C1-C268-466C-A979-2C6C3D645A79}" dt="2023-01-11T16:35:39.952" v="387" actId="2696"/>
          <pc:sldLayoutMkLst>
            <pc:docMk/>
            <pc:sldMasterMk cId="875523122" sldId="2147483747"/>
            <pc:sldLayoutMk cId="1531387334" sldId="2147483752"/>
          </pc:sldLayoutMkLst>
        </pc:sldLayoutChg>
        <pc:sldLayoutChg chg="del">
          <pc:chgData name="Phil Gaiter" userId="9fb589d0-0ae9-439a-a609-dee8be76dd45" providerId="ADAL" clId="{9674B7C1-C268-466C-A979-2C6C3D645A79}" dt="2023-01-11T16:35:39.952" v="387" actId="2696"/>
          <pc:sldLayoutMkLst>
            <pc:docMk/>
            <pc:sldMasterMk cId="875523122" sldId="2147483747"/>
            <pc:sldLayoutMk cId="3349589539" sldId="2147483753"/>
          </pc:sldLayoutMkLst>
        </pc:sldLayoutChg>
        <pc:sldLayoutChg chg="del">
          <pc:chgData name="Phil Gaiter" userId="9fb589d0-0ae9-439a-a609-dee8be76dd45" providerId="ADAL" clId="{9674B7C1-C268-466C-A979-2C6C3D645A79}" dt="2023-01-11T16:35:39.952" v="387" actId="2696"/>
          <pc:sldLayoutMkLst>
            <pc:docMk/>
            <pc:sldMasterMk cId="875523122" sldId="2147483747"/>
            <pc:sldLayoutMk cId="3781015243" sldId="2147483754"/>
          </pc:sldLayoutMkLst>
        </pc:sldLayoutChg>
        <pc:sldLayoutChg chg="del">
          <pc:chgData name="Phil Gaiter" userId="9fb589d0-0ae9-439a-a609-dee8be76dd45" providerId="ADAL" clId="{9674B7C1-C268-466C-A979-2C6C3D645A79}" dt="2023-01-11T16:35:39.952" v="387" actId="2696"/>
          <pc:sldLayoutMkLst>
            <pc:docMk/>
            <pc:sldMasterMk cId="875523122" sldId="2147483747"/>
            <pc:sldLayoutMk cId="3588396194" sldId="2147483755"/>
          </pc:sldLayoutMkLst>
        </pc:sldLayoutChg>
        <pc:sldLayoutChg chg="del">
          <pc:chgData name="Phil Gaiter" userId="9fb589d0-0ae9-439a-a609-dee8be76dd45" providerId="ADAL" clId="{9674B7C1-C268-466C-A979-2C6C3D645A79}" dt="2023-01-11T16:35:39.952" v="387" actId="2696"/>
          <pc:sldLayoutMkLst>
            <pc:docMk/>
            <pc:sldMasterMk cId="875523122" sldId="2147483747"/>
            <pc:sldLayoutMk cId="243734400" sldId="2147483756"/>
          </pc:sldLayoutMkLst>
        </pc:sldLayoutChg>
        <pc:sldLayoutChg chg="del">
          <pc:chgData name="Phil Gaiter" userId="9fb589d0-0ae9-439a-a609-dee8be76dd45" providerId="ADAL" clId="{9674B7C1-C268-466C-A979-2C6C3D645A79}" dt="2023-01-11T16:35:39.952" v="387" actId="2696"/>
          <pc:sldLayoutMkLst>
            <pc:docMk/>
            <pc:sldMasterMk cId="875523122" sldId="2147483747"/>
            <pc:sldLayoutMk cId="111200088" sldId="2147483757"/>
          </pc:sldLayoutMkLst>
        </pc:sldLayoutChg>
        <pc:sldLayoutChg chg="del">
          <pc:chgData name="Phil Gaiter" userId="9fb589d0-0ae9-439a-a609-dee8be76dd45" providerId="ADAL" clId="{9674B7C1-C268-466C-A979-2C6C3D645A79}" dt="2023-01-11T16:35:39.952" v="387" actId="2696"/>
          <pc:sldLayoutMkLst>
            <pc:docMk/>
            <pc:sldMasterMk cId="875523122" sldId="2147483747"/>
            <pc:sldLayoutMk cId="2741172553" sldId="214748375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1394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775" y="1"/>
            <a:ext cx="2951392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3637"/>
            <a:ext cx="2951394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775" y="9443637"/>
            <a:ext cx="2951392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fld id="{8A006170-CFBA-49BD-88C5-F32AA45152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6473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1394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775" y="1"/>
            <a:ext cx="2951392" cy="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5963" y="747713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717" y="4721011"/>
            <a:ext cx="5447355" cy="447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37"/>
            <a:ext cx="2951394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defTabSz="918472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775" y="9443637"/>
            <a:ext cx="2951392" cy="4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8" tIns="46034" rIns="92068" bIns="46034" numCol="1" anchor="b" anchorCtr="0" compatLnSpc="1">
            <a:prstTxWarp prst="textNoShape">
              <a:avLst/>
            </a:prstTxWarp>
          </a:bodyPr>
          <a:lstStyle>
            <a:lvl1pPr algn="r" defTabSz="918472" eaLnBrk="1" hangingPunct="1">
              <a:defRPr sz="1200"/>
            </a:lvl1pPr>
          </a:lstStyle>
          <a:p>
            <a:pPr>
              <a:defRPr/>
            </a:pPr>
            <a:fld id="{AA7DCC19-C783-4208-8913-2AFA2BA0A5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8739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8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7DCC19-C783-4208-8913-2AFA2BA0A573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8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68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0003" indent="-2910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111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6432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03753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9457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35161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0865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6569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8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8A7E0D-FD87-47FC-AF44-AF7836C97B5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8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934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Dawn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0003" indent="-2910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111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6432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03753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9457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35161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0865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6569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8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0AEB4E-DF80-4C5A-8FCB-FEC440150A1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8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49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Dawn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0003" indent="-2910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111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6432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03753" indent="-2328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9457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35161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0865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6569" indent="-232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8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9A8A89-BB8D-4F03-BD9C-842E47AD70D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8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36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936D4-730A-4C02-9825-7602A2F1BC6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305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4EF7A-71CD-4DFA-97E8-C68BD37330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51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0256-0A29-49C3-B48C-A6C3754D7F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904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B49A7-B48E-4C33-A857-1CE238FB3E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114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4EF7A-71CD-4DFA-97E8-C68BD37330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9677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6308-EEFE-43F7-96F6-E569064D8A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7178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31279-FA9A-4369-8215-14B95371EB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9626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DE1A2-77AA-4489-A5D5-091D7C6FE2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075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453CE-3FEA-4112-9503-858C97108E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4853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CEE4-06BD-4716-B5BF-B3BB51B3D9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8072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C6E73-565C-4112-957B-F3964864E6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5913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BD000-548F-4652-B778-2033E769F4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044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6308-EEFE-43F7-96F6-E569064D8A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4805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79B9B-7EF2-47C4-AD5D-8211887A8B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6306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0256-0A29-49C3-B48C-A6C3754D7F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9647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B49A7-B48E-4C33-A857-1CE238FB3E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8915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62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67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67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74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33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46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31279-FA9A-4369-8215-14B95371EB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9347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24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74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1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53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71475" indent="0" algn="ctr">
              <a:buNone/>
              <a:defRPr/>
            </a:lvl2pPr>
            <a:lvl3pPr marL="742950" indent="0" algn="ctr">
              <a:buNone/>
              <a:defRPr/>
            </a:lvl3pPr>
            <a:lvl4pPr marL="1114425" indent="0" algn="ctr">
              <a:buNone/>
              <a:defRPr/>
            </a:lvl4pPr>
            <a:lvl5pPr marL="1485900" indent="0" algn="ctr">
              <a:buNone/>
              <a:defRPr/>
            </a:lvl5pPr>
            <a:lvl6pPr marL="1857375" indent="0" algn="ctr">
              <a:buNone/>
              <a:defRPr/>
            </a:lvl6pPr>
            <a:lvl7pPr marL="2228850" indent="0" algn="ctr">
              <a:buNone/>
              <a:defRPr/>
            </a:lvl7pPr>
            <a:lvl8pPr marL="2600325" indent="0" algn="ctr">
              <a:buNone/>
              <a:defRPr/>
            </a:lvl8pPr>
            <a:lvl9pPr marL="29718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2689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7683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610786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3751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89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89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0204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4118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DE1A2-77AA-4489-A5D5-091D7C6FE2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1587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07214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006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514060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81337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7550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49975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5523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71475" indent="0" algn="ctr">
              <a:buNone/>
              <a:defRPr/>
            </a:lvl2pPr>
            <a:lvl3pPr marL="742950" indent="0" algn="ctr">
              <a:buNone/>
              <a:defRPr/>
            </a:lvl3pPr>
            <a:lvl4pPr marL="1114425" indent="0" algn="ctr">
              <a:buNone/>
              <a:defRPr/>
            </a:lvl4pPr>
            <a:lvl5pPr marL="1485900" indent="0" algn="ctr">
              <a:buNone/>
              <a:defRPr/>
            </a:lvl5pPr>
            <a:lvl6pPr marL="1857375" indent="0" algn="ctr">
              <a:buNone/>
              <a:defRPr/>
            </a:lvl6pPr>
            <a:lvl7pPr marL="2228850" indent="0" algn="ctr">
              <a:buNone/>
              <a:defRPr/>
            </a:lvl7pPr>
            <a:lvl8pPr marL="2600325" indent="0" algn="ctr">
              <a:buNone/>
              <a:defRPr/>
            </a:lvl8pPr>
            <a:lvl9pPr marL="29718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5655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2601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305078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9584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89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89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369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453CE-3FEA-4112-9503-858C97108E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5956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9305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15172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006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076350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379629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4419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49975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4535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4EF7A-71CD-4DFA-97E8-C68BD37330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9116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6308-EEFE-43F7-96F6-E569064D8A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9600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31279-FA9A-4369-8215-14B95371EB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42753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DE1A2-77AA-4489-A5D5-091D7C6FE2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15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CEE4-06BD-4716-B5BF-B3BB51B3D9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23583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453CE-3FEA-4112-9503-858C97108E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33242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CEE4-06BD-4716-B5BF-B3BB51B3D9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4754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C6E73-565C-4112-957B-F3964864E6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0377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BD000-548F-4652-B778-2033E769F4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37701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79B9B-7EF2-47C4-AD5D-8211887A8B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49115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0256-0A29-49C3-B48C-A6C3754D7F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7714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B49A7-B48E-4C33-A857-1CE238FB3E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0549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C6E73-565C-4112-957B-F3964864E6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537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BD000-548F-4652-B778-2033E769F4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199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79B9B-7EF2-47C4-AD5D-8211887A8B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281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915B010-442E-4E95-AEDC-737854F1E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915B010-442E-4E95-AEDC-737854F1E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418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SCol Powerpoint 2013 b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520"/>
            <a:ext cx="9906000" cy="6461615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2792942" y="617537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b="1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669574" y="6169027"/>
            <a:ext cx="2568222" cy="41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56" b="1">
                <a:solidFill>
                  <a:srgbClr val="F0F7FF"/>
                </a:solidFill>
                <a:latin typeface="Arial" pitchFamily="-112" charset="0"/>
              </a:rPr>
              <a:t>Lynn Brown– </a:t>
            </a:r>
            <a:r>
              <a:rPr lang="en-US" sz="1056">
                <a:solidFill>
                  <a:srgbClr val="F0F7FF"/>
                </a:solidFill>
                <a:latin typeface="Arial" pitchFamily="-112" charset="0"/>
              </a:rPr>
              <a:t>Foundation Apprenticeship </a:t>
            </a:r>
            <a:r>
              <a:rPr lang="en-US" sz="1056" err="1">
                <a:solidFill>
                  <a:srgbClr val="F0F7FF"/>
                </a:solidFill>
                <a:latin typeface="Arial" pitchFamily="-112" charset="0"/>
              </a:rPr>
              <a:t>Programme</a:t>
            </a:r>
            <a:r>
              <a:rPr lang="en-US" sz="1056">
                <a:solidFill>
                  <a:srgbClr val="F0F7FF"/>
                </a:solidFill>
                <a:latin typeface="Arial" pitchFamily="-112" charset="0"/>
              </a:rPr>
              <a:t> Officer</a:t>
            </a:r>
            <a:endParaRPr lang="en-US" sz="1056" b="1">
              <a:solidFill>
                <a:srgbClr val="F0F7FF"/>
              </a:solidFill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1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7E419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5pPr>
      <a:lvl6pPr marL="371475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6pPr>
      <a:lvl7pPr marL="742950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7pPr>
      <a:lvl8pPr marL="1114425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8pPr>
      <a:lvl9pPr marL="1485900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9pPr>
    </p:titleStyle>
    <p:bodyStyle>
      <a:lvl1pPr marL="278606" indent="-278606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603647" indent="-232172" algn="l" rtl="0" eaLnBrk="0" fontAlgn="base" hangingPunct="0">
        <a:spcBef>
          <a:spcPct val="20000"/>
        </a:spcBef>
        <a:spcAft>
          <a:spcPct val="0"/>
        </a:spcAft>
        <a:buChar char="–"/>
        <a:defRPr sz="2275">
          <a:solidFill>
            <a:schemeClr val="tx1"/>
          </a:solidFill>
          <a:latin typeface="+mn-lt"/>
          <a:ea typeface="ＭＳ Ｐゴシック" pitchFamily="-107" charset="-128"/>
        </a:defRPr>
      </a:lvl2pPr>
      <a:lvl3pPr marL="928688" indent="-185738" algn="l" rtl="0" eaLnBrk="0" fontAlgn="base" hangingPunct="0">
        <a:spcBef>
          <a:spcPct val="20000"/>
        </a:spcBef>
        <a:spcAft>
          <a:spcPct val="0"/>
        </a:spcAft>
        <a:buChar char="•"/>
        <a:defRPr sz="1950">
          <a:solidFill>
            <a:schemeClr val="tx1"/>
          </a:solidFill>
          <a:latin typeface="+mn-lt"/>
          <a:ea typeface="ＭＳ Ｐゴシック" pitchFamily="-107" charset="-128"/>
        </a:defRPr>
      </a:lvl3pPr>
      <a:lvl4pPr marL="1300163" indent="-185738" algn="l" rtl="0" eaLnBrk="0" fontAlgn="base" hangingPunct="0">
        <a:spcBef>
          <a:spcPct val="20000"/>
        </a:spcBef>
        <a:spcAft>
          <a:spcPct val="0"/>
        </a:spcAft>
        <a:buChar char="–"/>
        <a:defRPr sz="1625">
          <a:solidFill>
            <a:schemeClr val="tx1"/>
          </a:solidFill>
          <a:latin typeface="+mn-lt"/>
          <a:ea typeface="ＭＳ Ｐゴシック" pitchFamily="-107" charset="-128"/>
        </a:defRPr>
      </a:lvl4pPr>
      <a:lvl5pPr marL="1671638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5pPr>
      <a:lvl6pPr marL="2043113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6pPr>
      <a:lvl7pPr marL="2414588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7pPr>
      <a:lvl8pPr marL="2786063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8pPr>
      <a:lvl9pPr marL="3157538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SCol Powerpoint 2013 b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520"/>
            <a:ext cx="9906000" cy="6461615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2792942" y="617537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b="1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669574" y="6169028"/>
            <a:ext cx="2568222" cy="41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56" b="1">
                <a:solidFill>
                  <a:srgbClr val="F0F7FF"/>
                </a:solidFill>
                <a:latin typeface="Arial" pitchFamily="-112" charset="0"/>
              </a:rPr>
              <a:t>Shelley </a:t>
            </a:r>
            <a:r>
              <a:rPr lang="en-US" sz="1056" b="1" err="1">
                <a:solidFill>
                  <a:srgbClr val="F0F7FF"/>
                </a:solidFill>
                <a:latin typeface="Arial" pitchFamily="-112" charset="0"/>
              </a:rPr>
              <a:t>MacKenzie</a:t>
            </a:r>
            <a:r>
              <a:rPr lang="en-US" sz="1056" b="1">
                <a:solidFill>
                  <a:srgbClr val="F0F7FF"/>
                </a:solidFill>
                <a:latin typeface="Arial" pitchFamily="-112" charset="0"/>
              </a:rPr>
              <a:t> – </a:t>
            </a:r>
            <a:r>
              <a:rPr lang="en-US" sz="1056">
                <a:solidFill>
                  <a:srgbClr val="F0F7FF"/>
                </a:solidFill>
                <a:latin typeface="Arial" pitchFamily="-112" charset="0"/>
              </a:rPr>
              <a:t>Schools Liaison Manager</a:t>
            </a:r>
            <a:endParaRPr lang="en-US" sz="1056" b="1">
              <a:solidFill>
                <a:srgbClr val="F0F7FF"/>
              </a:solidFill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34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7E419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5pPr>
      <a:lvl6pPr marL="371475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6pPr>
      <a:lvl7pPr marL="742950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7pPr>
      <a:lvl8pPr marL="1114425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8pPr>
      <a:lvl9pPr marL="1485900" algn="l" rtl="0" eaLnBrk="0" fontAlgn="base" hangingPunct="0">
        <a:spcBef>
          <a:spcPct val="0"/>
        </a:spcBef>
        <a:spcAft>
          <a:spcPct val="0"/>
        </a:spcAft>
        <a:defRPr sz="2925">
          <a:solidFill>
            <a:srgbClr val="002461"/>
          </a:solidFill>
          <a:latin typeface="Arial" pitchFamily="-107" charset="0"/>
        </a:defRPr>
      </a:lvl9pPr>
    </p:titleStyle>
    <p:bodyStyle>
      <a:lvl1pPr marL="278606" indent="-278606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603647" indent="-232172" algn="l" rtl="0" eaLnBrk="0" fontAlgn="base" hangingPunct="0">
        <a:spcBef>
          <a:spcPct val="20000"/>
        </a:spcBef>
        <a:spcAft>
          <a:spcPct val="0"/>
        </a:spcAft>
        <a:buChar char="–"/>
        <a:defRPr sz="2275">
          <a:solidFill>
            <a:schemeClr val="tx1"/>
          </a:solidFill>
          <a:latin typeface="+mn-lt"/>
          <a:ea typeface="ＭＳ Ｐゴシック" pitchFamily="-107" charset="-128"/>
        </a:defRPr>
      </a:lvl2pPr>
      <a:lvl3pPr marL="928688" indent="-185738" algn="l" rtl="0" eaLnBrk="0" fontAlgn="base" hangingPunct="0">
        <a:spcBef>
          <a:spcPct val="20000"/>
        </a:spcBef>
        <a:spcAft>
          <a:spcPct val="0"/>
        </a:spcAft>
        <a:buChar char="•"/>
        <a:defRPr sz="1950">
          <a:solidFill>
            <a:schemeClr val="tx1"/>
          </a:solidFill>
          <a:latin typeface="+mn-lt"/>
          <a:ea typeface="ＭＳ Ｐゴシック" pitchFamily="-107" charset="-128"/>
        </a:defRPr>
      </a:lvl3pPr>
      <a:lvl4pPr marL="1300163" indent="-185738" algn="l" rtl="0" eaLnBrk="0" fontAlgn="base" hangingPunct="0">
        <a:spcBef>
          <a:spcPct val="20000"/>
        </a:spcBef>
        <a:spcAft>
          <a:spcPct val="0"/>
        </a:spcAft>
        <a:buChar char="–"/>
        <a:defRPr sz="1625">
          <a:solidFill>
            <a:schemeClr val="tx1"/>
          </a:solidFill>
          <a:latin typeface="+mn-lt"/>
          <a:ea typeface="ＭＳ Ｐゴシック" pitchFamily="-107" charset="-128"/>
        </a:defRPr>
      </a:lvl4pPr>
      <a:lvl5pPr marL="1671638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5pPr>
      <a:lvl6pPr marL="2043113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6pPr>
      <a:lvl7pPr marL="2414588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7pPr>
      <a:lvl8pPr marL="2786063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8pPr>
      <a:lvl9pPr marL="3157538" indent="-185738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915B010-442E-4E95-AEDC-737854F1E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013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gordonschools.aberdeenshire.sch.uk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education.gov.scot/parentzone/learning-in-scotland/senior-phase" TargetMode="Externa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myworldofwork.co.uk/my-career-options/choosing-my-subjects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ykidscareer.com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npfs.org.uk/downloads/category/in-a-nutshell-series/nationals-in-a-nutshell-series/national-5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commons.wikimedia.org/wiki/File:Career_Change_Cartoon_With_Different_Occupations.sv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nescol.ac.uk/students/new-applicants/school-links/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" y="0"/>
            <a:ext cx="99057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5" descr="A picture containing tree, grass, outdoor, nature&#10;&#10;Description automatically generated">
            <a:extLst>
              <a:ext uri="{FF2B5EF4-FFF2-40B4-BE49-F238E27FC236}">
                <a16:creationId xmlns:a16="http://schemas.microsoft.com/office/drawing/2014/main" id="{1C7D09D8-8B7D-4B5C-ACC2-61007A7A19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r="13170"/>
          <a:stretch/>
        </p:blipFill>
        <p:spPr>
          <a:xfrm>
            <a:off x="20" y="10"/>
            <a:ext cx="8081984" cy="6857990"/>
          </a:xfrm>
          <a:prstGeom prst="rect">
            <a:avLst/>
          </a:pr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76164" y="0"/>
            <a:ext cx="4229836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7933" y="0"/>
            <a:ext cx="4098067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41323" y="0"/>
            <a:ext cx="2055400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104042" y="1958634"/>
            <a:ext cx="3730242" cy="2700062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GB" altLang="en-US" b="1" dirty="0">
                <a:solidFill>
                  <a:srgbClr val="7030A0"/>
                </a:solidFill>
              </a:rPr>
              <a:t>S4 &amp; S5</a:t>
            </a:r>
            <a:endParaRPr lang="en-GB" sz="1200" dirty="0">
              <a:solidFill>
                <a:srgbClr val="7030A0"/>
              </a:solidFill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GB" altLang="en-US" b="1" dirty="0">
                <a:solidFill>
                  <a:srgbClr val="7030A0"/>
                </a:solidFill>
                <a:latin typeface="Arial"/>
              </a:rPr>
              <a:t>Transition i</a:t>
            </a:r>
            <a:r>
              <a:rPr lang="en-GB" altLang="en-US" b="1" dirty="0">
                <a:solidFill>
                  <a:srgbClr val="7030A0"/>
                </a:solidFill>
              </a:rPr>
              <a:t>nto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GB" altLang="en-US" b="1" dirty="0">
                <a:solidFill>
                  <a:srgbClr val="7030A0"/>
                </a:solidFill>
              </a:rPr>
              <a:t>S5 and S6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GB" altLang="en-US" b="1" dirty="0">
                <a:solidFill>
                  <a:srgbClr val="7030A0"/>
                </a:solidFill>
              </a:rPr>
              <a:t>Senior Phase Pathways</a:t>
            </a:r>
          </a:p>
        </p:txBody>
      </p:sp>
      <p:sp>
        <p:nvSpPr>
          <p:cNvPr id="5" name="Rectangle 4"/>
          <p:cNvSpPr/>
          <p:nvPr/>
        </p:nvSpPr>
        <p:spPr>
          <a:xfrm>
            <a:off x="6595962" y="4899366"/>
            <a:ext cx="33097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Curriculum Information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Evening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January 2023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B8FA3F7-BDCF-5A7B-63CD-1DBD00FE2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649" y="134121"/>
            <a:ext cx="836662" cy="1136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89CA47-8479-1740-9C28-0DED8624AD60}"/>
              </a:ext>
            </a:extLst>
          </p:cNvPr>
          <p:cNvSpPr txBox="1"/>
          <p:nvPr/>
        </p:nvSpPr>
        <p:spPr>
          <a:xfrm>
            <a:off x="7209776" y="1187043"/>
            <a:ext cx="232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Gordon Schools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90" y="6162329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1E33F2D-8041-E3CC-9621-F09ACB115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0" t="12964" r="16269" b="10183"/>
          <a:stretch/>
        </p:blipFill>
        <p:spPr bwMode="auto">
          <a:xfrm>
            <a:off x="136907" y="178267"/>
            <a:ext cx="8915135" cy="633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5013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755706" y="188640"/>
            <a:ext cx="5066051" cy="1143000"/>
          </a:xfrm>
        </p:spPr>
        <p:txBody>
          <a:bodyPr/>
          <a:lstStyle/>
          <a:p>
            <a:pPr eaLnBrk="1" hangingPunct="1"/>
            <a:r>
              <a:rPr lang="en-GB" altLang="en-US" sz="4800" b="1">
                <a:solidFill>
                  <a:srgbClr val="7030A0"/>
                </a:solidFill>
              </a:rPr>
              <a:t>Options Process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504" y="1331640"/>
            <a:ext cx="3665612" cy="67667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b="1" dirty="0">
                <a:solidFill>
                  <a:srgbClr val="00B050"/>
                </a:solidFill>
              </a:rPr>
              <a:t>Where next…?</a:t>
            </a:r>
          </a:p>
        </p:txBody>
      </p:sp>
      <p:pic>
        <p:nvPicPr>
          <p:cNvPr id="12292" name="Picture 4" descr="which 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706" y="2461716"/>
            <a:ext cx="439458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ew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480" y="6171195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504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5031" y="989251"/>
            <a:ext cx="9835937" cy="5517232"/>
          </a:xfrm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 dirty="0">
                <a:solidFill>
                  <a:srgbClr val="00B050"/>
                </a:solidFill>
              </a:rPr>
              <a:t>Team Game – Parents / Carers, Pupils, Community, Teachers &amp; Support Colleagues, FHs, PTs &amp; SLT</a:t>
            </a:r>
          </a:p>
          <a:p>
            <a:pPr marL="0" indent="0" fontAlgn="auto"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 dirty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 dirty="0">
                <a:solidFill>
                  <a:srgbClr val="00B050"/>
                </a:solidFill>
              </a:rPr>
              <a:t>Stronger Attendance = Stronger Qualifications</a:t>
            </a:r>
          </a:p>
          <a:p>
            <a:pPr marL="0" indent="0" fontAlgn="auto"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 dirty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 dirty="0">
                <a:solidFill>
                  <a:srgbClr val="00B050"/>
                </a:solidFill>
              </a:rPr>
              <a:t>“Hard work beats talent…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None/>
              <a:defRPr/>
            </a:pPr>
            <a:r>
              <a:rPr lang="en-GB" altLang="en-US" sz="2800" dirty="0">
                <a:solidFill>
                  <a:srgbClr val="00B050"/>
                </a:solidFill>
              </a:rPr>
              <a:t>    …when talent doesn’t work hard”</a:t>
            </a:r>
          </a:p>
          <a:p>
            <a:pPr marL="0" indent="0" fontAlgn="auto"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 dirty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 dirty="0">
                <a:solidFill>
                  <a:srgbClr val="00B050"/>
                </a:solidFill>
              </a:rPr>
              <a:t>Resilience – be inspired to do better always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endParaRPr lang="en-GB" altLang="en-US" sz="1200" dirty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 dirty="0">
                <a:solidFill>
                  <a:srgbClr val="00B050"/>
                </a:solidFill>
              </a:rPr>
              <a:t>Maths and English – Literacy and Numeracy are key skills for all learning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None/>
              <a:defRPr/>
            </a:pPr>
            <a:endParaRPr lang="en-GB" altLang="en-US" sz="1200" dirty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defRPr/>
            </a:pPr>
            <a:r>
              <a:rPr lang="en-GB" altLang="en-US" sz="2800" dirty="0">
                <a:solidFill>
                  <a:srgbClr val="00B050"/>
                </a:solidFill>
              </a:rPr>
              <a:t>Learning Conversations – Knowing where you are in your learning and next steps to improve</a:t>
            </a:r>
          </a:p>
          <a:p>
            <a:pPr fontAlgn="auto">
              <a:spcAft>
                <a:spcPts val="0"/>
              </a:spcAft>
              <a:defRPr/>
            </a:pPr>
            <a:endParaRPr lang="en-GB" altLang="en-US" sz="2400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32380" y="90302"/>
            <a:ext cx="82809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Supporting Pupils to Achieve and Aspire</a:t>
            </a:r>
          </a:p>
        </p:txBody>
      </p:sp>
      <p:pic>
        <p:nvPicPr>
          <p:cNvPr id="7" name="Picture 5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510" y="6255522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44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060" y="147388"/>
            <a:ext cx="7017880" cy="640085"/>
          </a:xfrm>
        </p:spPr>
        <p:txBody>
          <a:bodyPr/>
          <a:lstStyle/>
          <a:p>
            <a:pPr eaLnBrk="1" hangingPunct="1"/>
            <a:r>
              <a:rPr lang="en-GB" altLang="en-US" sz="3600" b="1" dirty="0">
                <a:solidFill>
                  <a:srgbClr val="7030A0"/>
                </a:solidFill>
              </a:rPr>
              <a:t>Transition from S4 into S5 &amp; S6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00472" y="1078804"/>
            <a:ext cx="4998041" cy="323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Decisions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Enjoyment / Challenge / Interest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Strengths / Development needs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Skill sets &amp; breadth vs depth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career aspirations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Advice of Teachers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Discussion with Parents / Carers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SzTx/>
              <a:buFontTx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Progression Pathways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71618" y="1078804"/>
            <a:ext cx="4106613" cy="33424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Support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Tracking Reports 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Guidance Colleagues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My World of Work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My Kids Career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TGS Course outlines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Highers in a Nutshell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Skills Development Scotland (SDS)</a:t>
            </a:r>
            <a:r>
              <a:rPr lang="en-GB" altLang="en-US" sz="240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Advisor</a:t>
            </a: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400" dirty="0">
                <a:solidFill>
                  <a:srgbClr val="00B050"/>
                </a:solidFill>
                <a:latin typeface="Arial"/>
              </a:rPr>
              <a:t>Aspire and RGU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002" y="4602507"/>
            <a:ext cx="8873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It’s important that each individual pupil considers their decisions.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Friendship groups and Teachers may change over time.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Creating a pathway(s) that will bring you to your chosen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positive destination and / or having broad options to draw upon.</a:t>
            </a:r>
          </a:p>
        </p:txBody>
      </p:sp>
      <p:pic>
        <p:nvPicPr>
          <p:cNvPr id="8" name="Picture 7" descr="New Picture">
            <a:extLst>
              <a:ext uri="{FF2B5EF4-FFF2-40B4-BE49-F238E27FC236}">
                <a16:creationId xmlns:a16="http://schemas.microsoft.com/office/drawing/2014/main" id="{51C81D38-40BD-4984-97BE-6335A1833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453" y="216470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122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4788" y="-2602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Progression Pathways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Expressive Arts example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90" y="6162329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1A01A4C8-7048-0777-DD55-52764A0974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8" t="20629" r="14902" b="7395"/>
          <a:stretch/>
        </p:blipFill>
        <p:spPr bwMode="auto">
          <a:xfrm>
            <a:off x="487081" y="911030"/>
            <a:ext cx="8460000" cy="5946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5261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E0EFCA-D5EF-44E7-8533-8BBDC89FF514}"/>
              </a:ext>
            </a:extLst>
          </p:cNvPr>
          <p:cNvSpPr txBox="1"/>
          <p:nvPr/>
        </p:nvSpPr>
        <p:spPr>
          <a:xfrm>
            <a:off x="5371381" y="379562"/>
            <a:ext cx="4534619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Example of a TGS course descriptor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These can be accessed via the TGS website: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/>
              </a:rPr>
              <a:t>http://gordonschools.aberdeenshire.sch.uk/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 to: Parent Area - Transition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one page document summarising the benefits, skills, assessments, progression &amp;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career pathways of that subject</a:t>
            </a:r>
          </a:p>
        </p:txBody>
      </p:sp>
      <p:pic>
        <p:nvPicPr>
          <p:cNvPr id="7" name="Picture 6" descr="New Picture">
            <a:extLst>
              <a:ext uri="{FF2B5EF4-FFF2-40B4-BE49-F238E27FC236}">
                <a16:creationId xmlns:a16="http://schemas.microsoft.com/office/drawing/2014/main" id="{56093CBD-F2A5-46A9-950D-D0819661B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35" y="6185078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ABE7C9-8312-48A6-801F-9648068178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83" t="21012" r="31081" b="7378"/>
          <a:stretch/>
        </p:blipFill>
        <p:spPr>
          <a:xfrm>
            <a:off x="151439" y="173903"/>
            <a:ext cx="5055126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97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4088" y="184800"/>
            <a:ext cx="4217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the internet: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Parentzone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45EDE1F-3D39-4AD4-ACF5-C64461579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99" y="5811425"/>
            <a:ext cx="900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/>
              </a:rPr>
              <a:t>https://education.gov.scot/parentzone/learning-in-scotland/senior-phase</a:t>
            </a:r>
            <a:endParaRPr kumimoji="0" lang="en-GB" altLang="en-US" sz="2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ED32C7-6FFA-4B34-B423-F64CAFE2C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6" t="22609" r="6843" b="10946"/>
          <a:stretch/>
        </p:blipFill>
        <p:spPr>
          <a:xfrm>
            <a:off x="231553" y="834800"/>
            <a:ext cx="9442893" cy="47683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6D6D1BC-08C2-9A9B-B622-FBEEE6388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9" t="7557" r="5362" b="4425"/>
          <a:stretch/>
        </p:blipFill>
        <p:spPr bwMode="auto">
          <a:xfrm>
            <a:off x="0" y="0"/>
            <a:ext cx="5973365" cy="439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D41465-201B-6406-EE6D-6C38D2BAD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 t="7995" r="10838" b="4350"/>
          <a:stretch/>
        </p:blipFill>
        <p:spPr bwMode="auto">
          <a:xfrm>
            <a:off x="4900580" y="2741291"/>
            <a:ext cx="5008903" cy="406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F07062-95B0-10B0-6B57-AF4E3BDFDF21}"/>
              </a:ext>
            </a:extLst>
          </p:cNvPr>
          <p:cNvSpPr txBox="1"/>
          <p:nvPr/>
        </p:nvSpPr>
        <p:spPr>
          <a:xfrm>
            <a:off x="6172350" y="446890"/>
            <a:ext cx="35381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My World of Work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Supporting families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D330C3-36C9-031B-76B7-A6D1DCBC7327}"/>
              </a:ext>
            </a:extLst>
          </p:cNvPr>
          <p:cNvSpPr txBox="1"/>
          <p:nvPr/>
        </p:nvSpPr>
        <p:spPr>
          <a:xfrm>
            <a:off x="191862" y="5000481"/>
            <a:ext cx="43893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Skills Development Scotland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TGS support: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Lisa.OBrien@sds.co.uk</a:t>
            </a:r>
          </a:p>
        </p:txBody>
      </p:sp>
    </p:spTree>
    <p:extLst>
      <p:ext uri="{BB962C8B-B14F-4D97-AF65-F5344CB8AC3E}">
        <p14:creationId xmlns:p14="http://schemas.microsoft.com/office/powerpoint/2010/main" val="298424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FDF8BC-81C2-4051-8481-D1039DE65159}"/>
              </a:ext>
            </a:extLst>
          </p:cNvPr>
          <p:cNvSpPr txBox="1"/>
          <p:nvPr/>
        </p:nvSpPr>
        <p:spPr>
          <a:xfrm>
            <a:off x="230001" y="1167951"/>
            <a:ext cx="340515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My World of Work: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27D8C-9608-4ABE-BA3B-E0A606C0D0F8}"/>
              </a:ext>
            </a:extLst>
          </p:cNvPr>
          <p:cNvSpPr txBox="1"/>
          <p:nvPr/>
        </p:nvSpPr>
        <p:spPr>
          <a:xfrm>
            <a:off x="664099" y="6346512"/>
            <a:ext cx="857336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2"/>
              </a:rPr>
              <a:t>https://www.myworldofwork.co.uk/my-career-options/choosing-my-subjects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B260A66-736A-815D-5797-F6B35E909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8333" r="6038" b="30358"/>
          <a:stretch/>
        </p:blipFill>
        <p:spPr bwMode="auto">
          <a:xfrm>
            <a:off x="3588421" y="111378"/>
            <a:ext cx="4999259" cy="21879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28C3118-6657-AAB2-DC66-74D14182A9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10185" r="6656" b="20372"/>
          <a:stretch/>
        </p:blipFill>
        <p:spPr bwMode="auto">
          <a:xfrm>
            <a:off x="1133203" y="2576374"/>
            <a:ext cx="7454477" cy="3770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9623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F7BE06-8188-4446-97F8-CDEB85375D69}"/>
              </a:ext>
            </a:extLst>
          </p:cNvPr>
          <p:cNvSpPr txBox="1"/>
          <p:nvPr/>
        </p:nvSpPr>
        <p:spPr>
          <a:xfrm>
            <a:off x="122318" y="650795"/>
            <a:ext cx="31559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My Kid's Career: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3587A-AA43-4EBE-9D16-008DE9E28E77}"/>
              </a:ext>
            </a:extLst>
          </p:cNvPr>
          <p:cNvSpPr txBox="1"/>
          <p:nvPr/>
        </p:nvSpPr>
        <p:spPr>
          <a:xfrm>
            <a:off x="2452083" y="6244698"/>
            <a:ext cx="51702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2"/>
              </a:rPr>
              <a:t>https://www.mykidscareer.com/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226FBC-EE44-B679-4DE2-EDBECA8AC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43643" r="9347" b="6348"/>
          <a:stretch/>
        </p:blipFill>
        <p:spPr bwMode="auto">
          <a:xfrm>
            <a:off x="4272793" y="45203"/>
            <a:ext cx="5259617" cy="1970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F5EE25-852B-BBF3-D2CC-51DBDDBE65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7274" r="12382" b="4628"/>
          <a:stretch/>
        </p:blipFill>
        <p:spPr bwMode="auto">
          <a:xfrm>
            <a:off x="122318" y="2025319"/>
            <a:ext cx="5519008" cy="42565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17BBBCA-FBF0-4793-3666-BF27821250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5" t="40081" r="31833" b="21364"/>
          <a:stretch/>
        </p:blipFill>
        <p:spPr bwMode="auto">
          <a:xfrm>
            <a:off x="5772246" y="2867364"/>
            <a:ext cx="3700145" cy="2526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1475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010483" y="260648"/>
            <a:ext cx="3885034" cy="501922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7030A0"/>
                </a:solidFill>
              </a:rPr>
              <a:t>Welcome &amp; Aims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79840" y="989053"/>
            <a:ext cx="9546320" cy="5172050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 dirty="0">
                <a:solidFill>
                  <a:srgbClr val="7030A0"/>
                </a:solidFill>
              </a:rPr>
              <a:t>To</a:t>
            </a:r>
            <a:r>
              <a:rPr lang="en-GB" altLang="en-US" sz="2800" dirty="0">
                <a:solidFill>
                  <a:srgbClr val="00B050"/>
                </a:solidFill>
              </a:rPr>
              <a:t> place transition within the context of our TGS Vision and reflect on our recent Attainment and progress</a:t>
            </a:r>
          </a:p>
          <a:p>
            <a:pPr marL="0" indent="0">
              <a:spcBef>
                <a:spcPts val="0"/>
              </a:spcBef>
              <a:buClr>
                <a:srgbClr val="7030A0"/>
              </a:buClr>
              <a:buNone/>
            </a:pPr>
            <a:endParaRPr lang="en-GB" altLang="en-US" sz="2400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 dirty="0">
                <a:solidFill>
                  <a:srgbClr val="7030A0"/>
                </a:solidFill>
              </a:rPr>
              <a:t>To</a:t>
            </a:r>
            <a:r>
              <a:rPr lang="en-GB" altLang="en-US" sz="2800" dirty="0">
                <a:solidFill>
                  <a:srgbClr val="00B050"/>
                </a:solidFill>
              </a:rPr>
              <a:t> give an outline of Curriculum for Excellence and confirm the rationale behind our transitions within the  Senior Phase (S4 – S6)</a:t>
            </a:r>
          </a:p>
          <a:p>
            <a:pPr marL="0" indent="0">
              <a:spcBef>
                <a:spcPts val="0"/>
              </a:spcBef>
              <a:buClr>
                <a:srgbClr val="7030A0"/>
              </a:buClr>
              <a:buNone/>
            </a:pPr>
            <a:endParaRPr lang="en-GB" altLang="en-US" sz="2800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 dirty="0">
                <a:solidFill>
                  <a:srgbClr val="7030A0"/>
                </a:solidFill>
              </a:rPr>
              <a:t>To</a:t>
            </a:r>
            <a:r>
              <a:rPr lang="en-GB" altLang="en-US" sz="2800" dirty="0">
                <a:solidFill>
                  <a:srgbClr val="00B050"/>
                </a:solidFill>
              </a:rPr>
              <a:t> explore the pathways which lead our pupils to secure positive destinations</a:t>
            </a:r>
          </a:p>
          <a:p>
            <a:pPr marL="0" indent="0">
              <a:spcBef>
                <a:spcPts val="0"/>
              </a:spcBef>
              <a:buClr>
                <a:srgbClr val="7030A0"/>
              </a:buClr>
              <a:buNone/>
            </a:pPr>
            <a:endParaRPr lang="en-GB" altLang="en-US" sz="2400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Clr>
                <a:srgbClr val="7030A0"/>
              </a:buClr>
            </a:pPr>
            <a:r>
              <a:rPr lang="en-GB" altLang="en-US" sz="2800" b="1" dirty="0">
                <a:solidFill>
                  <a:srgbClr val="7030A0"/>
                </a:solidFill>
              </a:rPr>
              <a:t>To</a:t>
            </a:r>
            <a:r>
              <a:rPr lang="en-GB" altLang="en-US" sz="2800" dirty="0">
                <a:solidFill>
                  <a:srgbClr val="00B050"/>
                </a:solidFill>
              </a:rPr>
              <a:t> give Parents/Carers the opportunity to ask any general questions around these transitions</a:t>
            </a:r>
            <a:r>
              <a:rPr lang="en-GB" altLang="en-US" sz="2800" dirty="0"/>
              <a:t>		</a:t>
            </a:r>
            <a:endParaRPr lang="en-GB" altLang="en-US" sz="3600" dirty="0"/>
          </a:p>
        </p:txBody>
      </p:sp>
      <p:pic>
        <p:nvPicPr>
          <p:cNvPr id="4" name="Picture 5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380" y="6255217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809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69963" y="3512562"/>
            <a:ext cx="36022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Nationals-in-a-nutshell: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AFECE3-1236-48CE-BB99-B6DBCD9B7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20" y="5926313"/>
            <a:ext cx="80506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hlinkClick r:id="rId2"/>
              </a:rPr>
              <a:t>https://www.npfs.org.uk/downloads/category/in-a-nutshell-series/nationals-in-a-nutshell-series/national-5/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99E5560-9FD9-63EE-962E-E837223841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8465" r="38491" b="7207"/>
          <a:stretch/>
        </p:blipFill>
        <p:spPr bwMode="auto">
          <a:xfrm>
            <a:off x="3672231" y="1457394"/>
            <a:ext cx="3689763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917306D-AFF7-C71F-4139-BA83B7115F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7672" r="27973" b="74404"/>
          <a:stretch/>
        </p:blipFill>
        <p:spPr bwMode="auto">
          <a:xfrm>
            <a:off x="1852522" y="69721"/>
            <a:ext cx="6200956" cy="1324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856" y="221841"/>
            <a:ext cx="9059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does S4/5/6 Senior Phase choice look like?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87856" y="912941"/>
          <a:ext cx="8922972" cy="292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1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49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497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49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46288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S4</a:t>
                      </a:r>
                    </a:p>
                    <a:p>
                      <a:pPr algn="ctr"/>
                      <a:endParaRPr lang="en-GB" b="1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(S5)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(S6)</a:t>
                      </a:r>
                    </a:p>
                  </a:txBody>
                  <a:tcPr anchor="ctr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One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Levels 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1 - 5</a:t>
                      </a:r>
                      <a:endParaRPr lang="en-GB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Two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Levels 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1 - 5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Three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Levels 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1 - 5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Four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Levels 1 - 5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Five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Levels 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1 - 5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Option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Six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Levels 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1 - 5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B050"/>
                          </a:solidFill>
                        </a:rPr>
                        <a:t>PSE</a:t>
                      </a:r>
                    </a:p>
                  </a:txBody>
                  <a:tcPr vert="vert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B050"/>
                          </a:solidFill>
                        </a:rPr>
                        <a:t>RMPS</a:t>
                      </a:r>
                    </a:p>
                  </a:txBody>
                  <a:tcPr vert="vert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B050"/>
                          </a:solidFill>
                        </a:rPr>
                        <a:t>PE</a:t>
                      </a:r>
                    </a:p>
                  </a:txBody>
                  <a:tcPr vert="vert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88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S5</a:t>
                      </a:r>
                    </a:p>
                    <a:p>
                      <a:pPr algn="ctr"/>
                      <a:r>
                        <a:rPr lang="en-GB" b="1">
                          <a:solidFill>
                            <a:srgbClr val="7030A0"/>
                          </a:solidFill>
                        </a:rPr>
                        <a:t>S6</a:t>
                      </a:r>
                    </a:p>
                  </a:txBody>
                  <a:tcPr anchor="ctr"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Option 1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2EF65E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Higher/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Adv H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Option 2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2EF65E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Higher/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Adv H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Option 3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2EF65E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Higher/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Adv 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b="1">
                        <a:solidFill>
                          <a:srgbClr val="2EF65E"/>
                        </a:solidFill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Option 4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2EF65E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Higher/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Adv 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Option 5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2EF65E"/>
                        </a:solidFill>
                      </a:endParaRP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Level 6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Higher/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Adv 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PSE</a:t>
                      </a:r>
                    </a:p>
                  </a:txBody>
                  <a:tcPr vert="vert27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2EF65E"/>
                          </a:solidFill>
                        </a:rPr>
                        <a:t>PE elective</a:t>
                      </a:r>
                    </a:p>
                  </a:txBody>
                  <a:tcPr vert="vert27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2EF65E"/>
                          </a:solidFill>
                        </a:rPr>
                        <a:t>Elective</a:t>
                      </a:r>
                    </a:p>
                  </a:txBody>
                  <a:tcPr vert="vert27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87856" y="4104619"/>
          <a:ext cx="8922972" cy="219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7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7030A0"/>
                          </a:solidFill>
                        </a:rPr>
                        <a:t>Year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B050"/>
                          </a:solidFill>
                        </a:rPr>
                        <a:t>Subjects + Other opportunities</a:t>
                      </a: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7030A0"/>
                          </a:solidFill>
                        </a:rPr>
                        <a:t>S4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B050"/>
                          </a:solidFill>
                        </a:rPr>
                        <a:t>Maths* &amp; English + 4 Choices + </a:t>
                      </a:r>
                      <a:r>
                        <a:rPr lang="en-GB" sz="2400" b="0" baseline="0" dirty="0">
                          <a:solidFill>
                            <a:srgbClr val="00B050"/>
                          </a:solidFill>
                        </a:rPr>
                        <a:t>Wider Achievement</a:t>
                      </a:r>
                    </a:p>
                    <a:p>
                      <a:r>
                        <a:rPr lang="en-GB" sz="2400" b="0" baseline="0" dirty="0">
                          <a:solidFill>
                            <a:srgbClr val="00B050"/>
                          </a:solidFill>
                        </a:rPr>
                        <a:t>* 2 options: Mathematics or Applications of Mathematics</a:t>
                      </a:r>
                      <a:endParaRPr lang="en-GB" sz="2400" b="0" dirty="0">
                        <a:solidFill>
                          <a:srgbClr val="00B050"/>
                        </a:solidFill>
                      </a:endParaRP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7030A0"/>
                          </a:solidFill>
                        </a:rPr>
                        <a:t>S5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B050"/>
                          </a:solidFill>
                        </a:rPr>
                        <a:t>5</a:t>
                      </a:r>
                      <a:r>
                        <a:rPr lang="en-GB" sz="2400" b="0" baseline="0" dirty="0">
                          <a:solidFill>
                            <a:srgbClr val="00B050"/>
                          </a:solidFill>
                        </a:rPr>
                        <a:t> Subjects minimum + Timetabled study</a:t>
                      </a: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7030A0"/>
                          </a:solidFill>
                        </a:rPr>
                        <a:t>S6</a:t>
                      </a: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B050"/>
                          </a:solidFill>
                        </a:rPr>
                        <a:t>4 Subjects minimum + whole-school contributions</a:t>
                      </a:r>
                      <a:endParaRPr lang="en-GB" sz="2400" b="0" baseline="0" dirty="0">
                        <a:solidFill>
                          <a:srgbClr val="00B050"/>
                        </a:solidFill>
                      </a:endParaRPr>
                    </a:p>
                  </a:txBody>
                  <a:tcPr marL="91443" marR="91443"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882203" y="2171298"/>
            <a:ext cx="0" cy="648072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New Picture">
            <a:extLst>
              <a:ext uri="{FF2B5EF4-FFF2-40B4-BE49-F238E27FC236}">
                <a16:creationId xmlns:a16="http://schemas.microsoft.com/office/drawing/2014/main" id="{CB6C1A5E-5DD3-42A3-9E64-6B999EB17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144" y="6299019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193503-DB74-97BB-1981-48E43CA42F93}"/>
              </a:ext>
            </a:extLst>
          </p:cNvPr>
          <p:cNvSpPr txBox="1">
            <a:spLocks/>
          </p:cNvSpPr>
          <p:nvPr/>
        </p:nvSpPr>
        <p:spPr>
          <a:xfrm>
            <a:off x="2127605" y="13557"/>
            <a:ext cx="5650790" cy="51963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Course Choice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26016-9E95-8329-F7DC-52722C007146}"/>
              </a:ext>
            </a:extLst>
          </p:cNvPr>
          <p:cNvSpPr txBox="1"/>
          <p:nvPr/>
        </p:nvSpPr>
        <p:spPr>
          <a:xfrm>
            <a:off x="129025" y="519635"/>
            <a:ext cx="9776975" cy="625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Pupils and families consider future pathways and destinations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Pupils and families consider the list of available subjects: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S5: Five subjects minimum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0B050"/>
                </a:solidFill>
              </a:rPr>
              <a:t>S6: Four subjects minimum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Ensure your child has an appropriate Literacy and Numeracy qualification that supports their intended post-School destination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Consider opportunities for personal development too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Two different reserve subjects are also needed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Complete initial paper form and discuss with Guidance Teacher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Complete on-line TOOLS form to confirm choices, priorities and reserve subjects together with future pathways ideas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Receive e-mail back confirming initial choices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Receive either confirmation of choices (may include Reserves) 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further discussion and re-choosing may be necessary</a:t>
            </a:r>
          </a:p>
        </p:txBody>
      </p:sp>
    </p:spTree>
    <p:extLst>
      <p:ext uri="{BB962C8B-B14F-4D97-AF65-F5344CB8AC3E}">
        <p14:creationId xmlns:p14="http://schemas.microsoft.com/office/powerpoint/2010/main" val="266933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F20E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99828" y="172411"/>
            <a:ext cx="5306344" cy="7372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3600" dirty="0">
                <a:solidFill>
                  <a:srgbClr val="00B050"/>
                </a:solidFill>
              </a:rPr>
              <a:t>Alternative Qualifications</a:t>
            </a:r>
            <a:endParaRPr lang="en-GB" altLang="en-US" dirty="0">
              <a:solidFill>
                <a:srgbClr val="00B05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8464" y="909656"/>
            <a:ext cx="9649072" cy="582212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altLang="en-US" sz="2800" dirty="0">
                <a:solidFill>
                  <a:srgbClr val="7030A0"/>
                </a:solidFill>
              </a:rPr>
              <a:t>There are also other qualifications at Levels 4, 5 &amp; 6 which we are integrating into our curriculum in order to meet the needs of more learners.</a:t>
            </a:r>
          </a:p>
          <a:p>
            <a:pPr marL="0" indent="0">
              <a:spcBef>
                <a:spcPts val="0"/>
              </a:spcBef>
              <a:buFontTx/>
              <a:buNone/>
            </a:pPr>
            <a:endParaRPr lang="en-GB" altLang="en-US" sz="11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GB" altLang="en-US" sz="2800" dirty="0">
                <a:solidFill>
                  <a:srgbClr val="7030A0"/>
                </a:solidFill>
              </a:rPr>
              <a:t>Foundation Apprenticeships at Level 6 (the same as Higher level), are included in our options – these combine study with work placement. They are being supported by Aberdeenshire Council and NESCOL.</a:t>
            </a:r>
          </a:p>
          <a:p>
            <a:pPr marL="0" indent="0">
              <a:buNone/>
            </a:pPr>
            <a:endParaRPr lang="en-GB" altLang="en-US" sz="11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GB" altLang="en-US" sz="2800" dirty="0">
                <a:solidFill>
                  <a:srgbClr val="7030A0"/>
                </a:solidFill>
              </a:rPr>
              <a:t>National Progression Awards at Levels 4 &amp; 5 (the same value as National 4 and 5 levels) which have no final exam, instead are continuously assessed throughout the year.</a:t>
            </a:r>
          </a:p>
          <a:p>
            <a:pPr marL="0" indent="0">
              <a:buNone/>
            </a:pPr>
            <a:r>
              <a:rPr lang="en-GB" altLang="en-US" sz="2800" dirty="0">
                <a:solidFill>
                  <a:srgbClr val="7030A0"/>
                </a:solidFill>
              </a:rPr>
              <a:t>Currently offered in Administration, Computer Games Development and Photography.</a:t>
            </a:r>
          </a:p>
          <a:p>
            <a:pPr marL="0" indent="0">
              <a:buNone/>
            </a:pPr>
            <a:endParaRPr lang="en-GB" alt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24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2938"/>
            <a:ext cx="9906000" cy="5572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5600EA-408A-4A09-9810-CC1B8759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007" y="2269323"/>
            <a:ext cx="4735199" cy="2033351"/>
          </a:xfrm>
        </p:spPr>
        <p:txBody>
          <a:bodyPr vert="horz" lIns="74295" tIns="37148" rIns="74295" bIns="37148" rtlCol="0" anchor="b">
            <a:normAutofit fontScale="90000"/>
          </a:bodyPr>
          <a:lstStyle/>
          <a:p>
            <a:r>
              <a:rPr lang="en-US" sz="4550" b="1">
                <a:solidFill>
                  <a:srgbClr val="00B050"/>
                </a:solidFill>
                <a:latin typeface="Century Gothic"/>
              </a:rPr>
              <a:t>What is a foundation apprenticeship?</a:t>
            </a:r>
            <a:r>
              <a:rPr lang="en-US" sz="4550"/>
              <a:t> 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7176" y="1334796"/>
            <a:ext cx="5025155" cy="4188411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7429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A picture containing drawing, food&#10;&#10;Description generated with very high confidence">
            <a:extLst>
              <a:ext uri="{FF2B5EF4-FFF2-40B4-BE49-F238E27FC236}">
                <a16:creationId xmlns:a16="http://schemas.microsoft.com/office/drawing/2014/main" id="{8B900AA8-0872-4EA1-8F94-74FACA3E0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24448" y="2221813"/>
            <a:ext cx="3069926" cy="30802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CEE21A-9EC9-43B7-930F-3EE4D36904AB}"/>
              </a:ext>
            </a:extLst>
          </p:cNvPr>
          <p:cNvSpPr txBox="1">
            <a:spLocks/>
          </p:cNvSpPr>
          <p:nvPr/>
        </p:nvSpPr>
        <p:spPr>
          <a:xfrm>
            <a:off x="206046" y="426950"/>
            <a:ext cx="5143120" cy="15550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850" b="1">
                <a:solidFill>
                  <a:srgbClr val="7030A0"/>
                </a:solidFill>
                <a:latin typeface="Century Gothic"/>
                <a:cs typeface="Calibri Light"/>
              </a:rPr>
              <a:t>Foundation</a:t>
            </a:r>
            <a:br>
              <a:rPr lang="en-US" sz="4850" b="1">
                <a:latin typeface="Century Gothic"/>
                <a:cs typeface="Calibri Light"/>
              </a:rPr>
            </a:br>
            <a:r>
              <a:rPr lang="en-US" sz="4850" b="1">
                <a:solidFill>
                  <a:srgbClr val="7030A0"/>
                </a:solidFill>
                <a:latin typeface="Century Gothic"/>
                <a:cs typeface="Calibri Light"/>
              </a:rPr>
              <a:t>Apprenticeships</a:t>
            </a:r>
            <a:endParaRPr lang="en-US" sz="4850" b="1" dirty="0">
              <a:solidFill>
                <a:srgbClr val="7030A0"/>
              </a:solidFill>
              <a:latin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55CD6-1FF9-C7FA-2EFC-D9B04771AF64}"/>
              </a:ext>
            </a:extLst>
          </p:cNvPr>
          <p:cNvSpPr txBox="1"/>
          <p:nvPr/>
        </p:nvSpPr>
        <p:spPr>
          <a:xfrm>
            <a:off x="160882" y="4991331"/>
            <a:ext cx="49899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en-US" sz="2400" b="1" dirty="0">
                <a:solidFill>
                  <a:srgbClr val="7030A0"/>
                </a:solidFill>
              </a:rPr>
              <a:t>Here is Megan, S5, to tell you about her experience with the Health and Social Care Foundation Apprenticeship.</a:t>
            </a:r>
          </a:p>
        </p:txBody>
      </p:sp>
    </p:spTree>
    <p:extLst>
      <p:ext uri="{BB962C8B-B14F-4D97-AF65-F5344CB8AC3E}">
        <p14:creationId xmlns:p14="http://schemas.microsoft.com/office/powerpoint/2010/main" val="4092997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4BC7889F-F308-4DCD-8CAF-087339B50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7" t="7436" r="2046" b="5479"/>
          <a:stretch/>
        </p:blipFill>
        <p:spPr>
          <a:xfrm>
            <a:off x="999946" y="640540"/>
            <a:ext cx="8069943" cy="55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98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672" y="6237312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2ECE35-9154-B8DE-DA7F-7B1FAE7D8FF6}"/>
              </a:ext>
            </a:extLst>
          </p:cNvPr>
          <p:cNvSpPr txBox="1">
            <a:spLocks/>
          </p:cNvSpPr>
          <p:nvPr/>
        </p:nvSpPr>
        <p:spPr>
          <a:xfrm>
            <a:off x="1002452" y="125457"/>
            <a:ext cx="7864961" cy="59204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Foundation Apprenticeships at Level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599D39-2914-4DF0-DDDF-32D6FB050961}"/>
              </a:ext>
            </a:extLst>
          </p:cNvPr>
          <p:cNvSpPr txBox="1"/>
          <p:nvPr/>
        </p:nvSpPr>
        <p:spPr>
          <a:xfrm>
            <a:off x="80875" y="880741"/>
            <a:ext cx="97442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S5/6 pupils have the opportunity to choose Foundation Apprenticeship: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Automotive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Construction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Working with a tutor; skills-based and; geared to industry work-based practice.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822385C4-6734-FD09-918B-00E9821B7B59}"/>
              </a:ext>
            </a:extLst>
          </p:cNvPr>
          <p:cNvSpPr/>
          <p:nvPr/>
        </p:nvSpPr>
        <p:spPr>
          <a:xfrm rot="21234548">
            <a:off x="196342" y="3478632"/>
            <a:ext cx="2889056" cy="1239769"/>
          </a:xfrm>
          <a:prstGeom prst="wedgeRectCallout">
            <a:avLst>
              <a:gd name="adj1" fmla="val -509"/>
              <a:gd name="adj2" fmla="val 83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Daniel: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It’s very good experience learning about different walls and how insulation is put in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76EC9EE-CE74-8887-D0BA-D8EEC2E7D90E}"/>
              </a:ext>
            </a:extLst>
          </p:cNvPr>
          <p:cNvSpPr/>
          <p:nvPr/>
        </p:nvSpPr>
        <p:spPr>
          <a:xfrm>
            <a:off x="3480286" y="3226929"/>
            <a:ext cx="2909294" cy="1239769"/>
          </a:xfrm>
          <a:prstGeom prst="wedgeEllipseCallout">
            <a:avLst>
              <a:gd name="adj1" fmla="val -33082"/>
              <a:gd name="adj2" fmla="val 756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Luke: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 Teacher is very supportive &amp; approachable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A6A11BA-EEFF-F500-072D-8CD67148AB38}"/>
              </a:ext>
            </a:extLst>
          </p:cNvPr>
          <p:cNvSpPr/>
          <p:nvPr/>
        </p:nvSpPr>
        <p:spPr>
          <a:xfrm rot="673325">
            <a:off x="6695120" y="3266198"/>
            <a:ext cx="3046130" cy="1161232"/>
          </a:xfrm>
          <a:prstGeom prst="wedgeRoundRectCallout">
            <a:avLst>
              <a:gd name="adj1" fmla="val -2567"/>
              <a:gd name="adj2" fmla="val 781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Kyle: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It gives you a lot of useful information about construction work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80506678-C695-9F88-1B6F-481AE5416FE9}"/>
              </a:ext>
            </a:extLst>
          </p:cNvPr>
          <p:cNvSpPr/>
          <p:nvPr/>
        </p:nvSpPr>
        <p:spPr>
          <a:xfrm rot="20854843">
            <a:off x="1707395" y="5128957"/>
            <a:ext cx="3095684" cy="1239769"/>
          </a:xfrm>
          <a:prstGeom prst="wedgeEllipseCallout">
            <a:avLst>
              <a:gd name="adj1" fmla="val -39466"/>
              <a:gd name="adj2" fmla="val 633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Callum: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If you like practical subjects, you will like Construction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8C33F21-E941-5B8E-CA43-02115D0F5AC5}"/>
              </a:ext>
            </a:extLst>
          </p:cNvPr>
          <p:cNvSpPr/>
          <p:nvPr/>
        </p:nvSpPr>
        <p:spPr>
          <a:xfrm rot="632593">
            <a:off x="5644409" y="5144861"/>
            <a:ext cx="3046130" cy="1161232"/>
          </a:xfrm>
          <a:prstGeom prst="wedgeRoundRectCallout">
            <a:avLst>
              <a:gd name="adj1" fmla="val -1156"/>
              <a:gd name="adj2" fmla="val 784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Konan: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 course gives you a lot of experience &amp; is enjoyable</a:t>
            </a:r>
          </a:p>
        </p:txBody>
      </p:sp>
    </p:spTree>
    <p:extLst>
      <p:ext uri="{BB962C8B-B14F-4D97-AF65-F5344CB8AC3E}">
        <p14:creationId xmlns:p14="http://schemas.microsoft.com/office/powerpoint/2010/main" val="2064455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F20E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431F2-3BBF-460D-83C2-EF3D5FEAD08F}"/>
              </a:ext>
            </a:extLst>
          </p:cNvPr>
          <p:cNvSpPr txBox="1"/>
          <p:nvPr/>
        </p:nvSpPr>
        <p:spPr>
          <a:xfrm>
            <a:off x="1136576" y="1862"/>
            <a:ext cx="763284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rgbClr val="00B050"/>
                </a:solidFill>
              </a:rPr>
              <a:t>YASS</a:t>
            </a:r>
          </a:p>
          <a:p>
            <a:pPr algn="ctr"/>
            <a:endParaRPr lang="en-GB" sz="1200" b="1">
              <a:solidFill>
                <a:srgbClr val="00B050"/>
              </a:solidFill>
            </a:endParaRPr>
          </a:p>
          <a:p>
            <a:pPr algn="ctr"/>
            <a:r>
              <a:rPr lang="en-GB" sz="3200" b="1">
                <a:solidFill>
                  <a:srgbClr val="00B050"/>
                </a:solidFill>
              </a:rPr>
              <a:t>Young Applicants Scheme in Scotland</a:t>
            </a:r>
          </a:p>
          <a:p>
            <a:pPr algn="ctr"/>
            <a:r>
              <a:rPr lang="en-GB" sz="3200" b="1">
                <a:solidFill>
                  <a:srgbClr val="00B050"/>
                </a:solidFill>
              </a:rPr>
              <a:t>for S6 pupils</a:t>
            </a:r>
          </a:p>
          <a:p>
            <a:pPr algn="ctr"/>
            <a:endParaRPr lang="en-GB" sz="1400" b="1">
              <a:solidFill>
                <a:srgbClr val="00B050"/>
              </a:solidFill>
            </a:endParaRPr>
          </a:p>
          <a:p>
            <a:pPr algn="ctr"/>
            <a:r>
              <a:rPr lang="en-GB" sz="3200" b="1">
                <a:solidFill>
                  <a:srgbClr val="00B050"/>
                </a:solidFill>
              </a:rPr>
              <a:t>The Open 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B5AEB5-BD3D-451B-8154-FCD31765306B}"/>
              </a:ext>
            </a:extLst>
          </p:cNvPr>
          <p:cNvSpPr txBox="1"/>
          <p:nvPr/>
        </p:nvSpPr>
        <p:spPr>
          <a:xfrm>
            <a:off x="416496" y="2893981"/>
            <a:ext cx="90730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B050"/>
                </a:solidFill>
              </a:rPr>
              <a:t>TGS pupils in recent years have passes* in modules such as:</a:t>
            </a:r>
          </a:p>
          <a:p>
            <a:endParaRPr lang="en-GB" sz="1200"/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7030A0"/>
                </a:solidFill>
              </a:rPr>
              <a:t>Understanding the autistic spectrum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7030A0"/>
                </a:solidFill>
              </a:rPr>
              <a:t>Law in Scotland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7030A0"/>
                </a:solidFill>
              </a:rPr>
              <a:t>Maths for science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7030A0"/>
                </a:solidFill>
              </a:rPr>
              <a:t>The frozen planet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7030A0"/>
                </a:solidFill>
              </a:rPr>
              <a:t>Living without oil: chemistry for a sustainable future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7030A0"/>
                </a:solidFill>
              </a:rPr>
              <a:t>Galaxies, stars and planets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7030A0"/>
                </a:solidFill>
              </a:rPr>
              <a:t>Molecules, medicines and drugs: a chemical 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B464D-03E0-4D7C-A7F4-DB4F03893967}"/>
              </a:ext>
            </a:extLst>
          </p:cNvPr>
          <p:cNvSpPr txBox="1"/>
          <p:nvPr/>
        </p:nvSpPr>
        <p:spPr>
          <a:xfrm>
            <a:off x="416496" y="6309320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B050"/>
                </a:solidFill>
              </a:rPr>
              <a:t>* These do </a:t>
            </a:r>
            <a:r>
              <a:rPr lang="en-GB" sz="2400" b="1">
                <a:solidFill>
                  <a:srgbClr val="00B050"/>
                </a:solidFill>
              </a:rPr>
              <a:t>not</a:t>
            </a:r>
            <a:r>
              <a:rPr lang="en-GB" sz="2400">
                <a:solidFill>
                  <a:srgbClr val="00B050"/>
                </a:solidFill>
              </a:rPr>
              <a:t> carry UCAS points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575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37EE5A0-8E44-41E5-A14F-D4587566D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31" y="21886"/>
            <a:ext cx="93765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North East Scotland’s College: 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NESCol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: School Link Courses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12B00-EEAF-4482-99AF-77E2BBA5B664}"/>
              </a:ext>
            </a:extLst>
          </p:cNvPr>
          <p:cNvSpPr txBox="1"/>
          <p:nvPr/>
        </p:nvSpPr>
        <p:spPr>
          <a:xfrm>
            <a:off x="3358335" y="6086139"/>
            <a:ext cx="3496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/>
              </a:rPr>
              <a:t>School Links - North East Scotland College (nescol.ac.uk)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1449863-5B11-C321-0B56-9F4B1E1B4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t="9127" r="7758" b="14086"/>
          <a:stretch/>
        </p:blipFill>
        <p:spPr bwMode="auto">
          <a:xfrm>
            <a:off x="163669" y="477441"/>
            <a:ext cx="9324000" cy="56148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6136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463" y="833896"/>
            <a:ext cx="6315075" cy="928688"/>
          </a:xfrm>
        </p:spPr>
        <p:txBody>
          <a:bodyPr/>
          <a:lstStyle/>
          <a:p>
            <a:pPr algn="ctr"/>
            <a:r>
              <a:rPr lang="en-GB" b="1">
                <a:latin typeface="Century Gothic" panose="020B0502020202020204" pitchFamily="34" charset="0"/>
              </a:rPr>
              <a:t>School College Links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170" y="1754538"/>
            <a:ext cx="7619660" cy="3365439"/>
          </a:xfrm>
        </p:spPr>
        <p:txBody>
          <a:bodyPr/>
          <a:lstStyle/>
          <a:p>
            <a:r>
              <a:rPr lang="en-GB" sz="1950">
                <a:solidFill>
                  <a:srgbClr val="7030A0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When being taught by a College lecturer young people will be treated like a College student.</a:t>
            </a:r>
          </a:p>
          <a:p>
            <a:r>
              <a:rPr lang="en-GB" sz="1950">
                <a:solidFill>
                  <a:srgbClr val="7030A0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College is an adult learning environment and we expect the same adult behaviour of school pupils as we do of our full time students.</a:t>
            </a:r>
          </a:p>
          <a:p>
            <a:r>
              <a:rPr lang="en-GB" sz="1950">
                <a:solidFill>
                  <a:srgbClr val="7030A0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College courses can mean missing some school classes – so additional commitment to catching up on missed work is essential</a:t>
            </a:r>
          </a:p>
          <a:p>
            <a:r>
              <a:rPr lang="en-GB" sz="1950">
                <a:solidFill>
                  <a:srgbClr val="7030A0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When attending a College course we expect pupils to behave as though they are arriving at work – on time and well prepared</a:t>
            </a:r>
          </a:p>
        </p:txBody>
      </p:sp>
    </p:spTree>
    <p:extLst>
      <p:ext uri="{BB962C8B-B14F-4D97-AF65-F5344CB8AC3E}">
        <p14:creationId xmlns:p14="http://schemas.microsoft.com/office/powerpoint/2010/main" val="391905100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905902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6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9033">
                  <a:extLst>
                    <a:ext uri="{9D8B030D-6E8A-4147-A177-3AD203B41FA5}">
                      <a16:colId xmlns:a16="http://schemas.microsoft.com/office/drawing/2014/main" val="995768023"/>
                    </a:ext>
                  </a:extLst>
                </a:gridCol>
              </a:tblGrid>
              <a:tr h="707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TGS Vision</a:t>
                      </a:r>
                      <a:endParaRPr lang="en-GB" sz="1200"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we aspire to…</a:t>
                      </a: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0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  <a:r>
                        <a:rPr lang="en-GB" sz="36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ogether</a:t>
                      </a:r>
                      <a:endParaRPr lang="en-GB" sz="12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 all feel included in our School community, local Huntly community and the north-east, national and global world.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 consider the consequences our actions have on others and our wider environment.</a:t>
                      </a: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0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</a:t>
                      </a:r>
                      <a:r>
                        <a:rPr lang="en-GB" sz="36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rowing</a:t>
                      </a:r>
                      <a:endParaRPr lang="en-GB" sz="12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 value and look after our physical, mental, emotional and spiritual health.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TGS as a happy place with support where everyone can develop confidence and resilience for life in and beyond School.</a:t>
                      </a: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0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en-GB" sz="36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ucceeding</a:t>
                      </a:r>
                      <a:endParaRPr lang="en-GB" sz="12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Being the best possible version of yourself that you can be. Each individual learning and achieving as much as they can. Explore new things with a growth mind-set for future success.</a:t>
                      </a:r>
                      <a:endParaRPr lang="en-GB" sz="1200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720" marR="5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131548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463" y="833896"/>
            <a:ext cx="6315075" cy="928688"/>
          </a:xfrm>
        </p:spPr>
        <p:txBody>
          <a:bodyPr/>
          <a:lstStyle/>
          <a:p>
            <a:pPr algn="ctr"/>
            <a:r>
              <a:rPr lang="en-GB" b="1">
                <a:latin typeface="Century Gothic" panose="020B0502020202020204" pitchFamily="34" charset="0"/>
              </a:rPr>
              <a:t>School College Links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940" y="1762584"/>
            <a:ext cx="7394121" cy="3466354"/>
          </a:xfrm>
        </p:spPr>
        <p:txBody>
          <a:bodyPr/>
          <a:lstStyle/>
          <a:p>
            <a:r>
              <a:rPr lang="en-GB" sz="1950">
                <a:ea typeface="ＭＳ Ｐゴシック" charset="-128"/>
                <a:cs typeface="ＭＳ Ｐゴシック" charset="-128"/>
              </a:rPr>
              <a:t> </a:t>
            </a:r>
            <a:r>
              <a:rPr lang="en-GB" sz="1950">
                <a:solidFill>
                  <a:srgbClr val="7030A0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College staff will report on pupil attendance, behaviour and progress to school</a:t>
            </a:r>
          </a:p>
          <a:p>
            <a:r>
              <a:rPr lang="en-GB" sz="1950">
                <a:solidFill>
                  <a:srgbClr val="7030A0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A written progress report for school and parents will be prepared twice a year</a:t>
            </a:r>
          </a:p>
          <a:p>
            <a:r>
              <a:rPr lang="en-GB" sz="1950">
                <a:solidFill>
                  <a:srgbClr val="7030A0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Courses are certificated and support progression to further study, modern apprenticeships, training or employment.</a:t>
            </a:r>
          </a:p>
          <a:p>
            <a:r>
              <a:rPr lang="en-US" sz="1950">
                <a:solidFill>
                  <a:srgbClr val="7030A0"/>
                </a:solidFill>
                <a:latin typeface="Century Gothic" panose="020B0502020202020204" pitchFamily="34" charset="0"/>
              </a:rPr>
              <a:t>Courses support pupils in developing key skills identified by employers as essential for entering the workplace</a:t>
            </a:r>
          </a:p>
        </p:txBody>
      </p:sp>
    </p:spTree>
    <p:extLst>
      <p:ext uri="{BB962C8B-B14F-4D97-AF65-F5344CB8AC3E}">
        <p14:creationId xmlns:p14="http://schemas.microsoft.com/office/powerpoint/2010/main" val="135182117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462" y="448982"/>
            <a:ext cx="6315075" cy="928688"/>
          </a:xfrm>
        </p:spPr>
        <p:txBody>
          <a:bodyPr/>
          <a:lstStyle/>
          <a:p>
            <a:pPr algn="ctr"/>
            <a:r>
              <a:rPr lang="en-GB" b="1">
                <a:latin typeface="Century Gothic" panose="020B0502020202020204" pitchFamily="34" charset="0"/>
              </a:rPr>
              <a:t>Subject Areas include: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938" y="1436811"/>
            <a:ext cx="7394121" cy="3466354"/>
          </a:xfrm>
        </p:spPr>
        <p:txBody>
          <a:bodyPr numCol="2"/>
          <a:lstStyle/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Digital Media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Civil Engineering</a:t>
            </a:r>
          </a:p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Construction</a:t>
            </a:r>
          </a:p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Automotive</a:t>
            </a:r>
          </a:p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Early Education and Childcare</a:t>
            </a:r>
          </a:p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Health Sector</a:t>
            </a:r>
          </a:p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Computing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Sport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Hospitality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Travel and Tourism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Marketing and Events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Psychology</a:t>
            </a:r>
          </a:p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Engineering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Accountancy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Laboratory Science</a:t>
            </a:r>
          </a:p>
          <a:p>
            <a:r>
              <a:rPr lang="en-US" sz="19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Beauty Therapy</a:t>
            </a:r>
          </a:p>
          <a:p>
            <a:r>
              <a:rPr lang="en-US" sz="1950" dirty="0">
                <a:solidFill>
                  <a:srgbClr val="7030A0"/>
                </a:solidFill>
                <a:latin typeface="Century Gothic" panose="020B0502020202020204" pitchFamily="34" charset="0"/>
              </a:rPr>
              <a:t>Maritime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0233" y="4962307"/>
            <a:ext cx="7945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Those in bold are courses that have been taken by TGS pupils</a:t>
            </a:r>
          </a:p>
        </p:txBody>
      </p:sp>
    </p:spTree>
    <p:extLst>
      <p:ext uri="{BB962C8B-B14F-4D97-AF65-F5344CB8AC3E}">
        <p14:creationId xmlns:p14="http://schemas.microsoft.com/office/powerpoint/2010/main" val="270084877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picture containing tree, nature, garden, highland&#10;&#10;Description automatically generated">
            <a:extLst>
              <a:ext uri="{FF2B5EF4-FFF2-40B4-BE49-F238E27FC236}">
                <a16:creationId xmlns:a16="http://schemas.microsoft.com/office/drawing/2014/main" id="{A0CA628F-7F31-4C8E-BEE6-877DDFB599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" r="-1" b="5124"/>
          <a:stretch/>
        </p:blipFill>
        <p:spPr>
          <a:xfrm>
            <a:off x="20" y="655"/>
            <a:ext cx="6593661" cy="4468659"/>
          </a:xfrm>
          <a:prstGeom prst="rect">
            <a:avLst/>
          </a:prstGeom>
        </p:spPr>
      </p:pic>
      <p:pic>
        <p:nvPicPr>
          <p:cNvPr id="4101" name="Picture 5" descr="New Pic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r="7384" b="-2"/>
          <a:stretch/>
        </p:blipFill>
        <p:spPr bwMode="auto">
          <a:xfrm>
            <a:off x="7864058" y="1382859"/>
            <a:ext cx="1004124" cy="135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466372"/>
            <a:ext cx="9905999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464543"/>
            <a:ext cx="659368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531" y="4466372"/>
            <a:ext cx="9913528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3679" y="4466372"/>
            <a:ext cx="3316086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765" y="4486258"/>
            <a:ext cx="9908070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5191141" y="2689159"/>
            <a:ext cx="3118759" cy="3769944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21396" y="4754073"/>
            <a:ext cx="9655674" cy="14414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br>
              <a:rPr lang="en-US" altLang="en-US" sz="4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en-US" sz="4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4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Any questions?</a:t>
            </a:r>
            <a:br>
              <a:rPr lang="en-US" altLang="en-US" sz="4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en-US" sz="2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altLang="en-US" sz="43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97342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ubtitle 2"/>
          <p:cNvSpPr>
            <a:spLocks noGrp="1"/>
          </p:cNvSpPr>
          <p:nvPr>
            <p:ph type="subTitle" idx="1"/>
          </p:nvPr>
        </p:nvSpPr>
        <p:spPr>
          <a:xfrm>
            <a:off x="1238250" y="2631118"/>
            <a:ext cx="7429500" cy="2808312"/>
          </a:xfrm>
        </p:spPr>
        <p:txBody>
          <a:bodyPr/>
          <a:lstStyle/>
          <a:p>
            <a:r>
              <a:rPr lang="en-GB" altLang="en-US" sz="3600" b="1" dirty="0">
                <a:solidFill>
                  <a:srgbClr val="7030A0"/>
                </a:solidFill>
              </a:rPr>
              <a:t>A review of our attainment</a:t>
            </a:r>
          </a:p>
          <a:p>
            <a:endParaRPr lang="en-GB" altLang="en-US" b="1" dirty="0">
              <a:solidFill>
                <a:srgbClr val="00B050"/>
              </a:solidFill>
            </a:endParaRPr>
          </a:p>
          <a:p>
            <a:r>
              <a:rPr lang="en-GB" altLang="en-US" sz="3200" b="1" dirty="0">
                <a:solidFill>
                  <a:srgbClr val="00B050"/>
                </a:solidFill>
              </a:rPr>
              <a:t>Celebrating successes and </a:t>
            </a:r>
          </a:p>
          <a:p>
            <a:r>
              <a:rPr lang="en-GB" altLang="en-US" sz="3200" b="1" dirty="0">
                <a:solidFill>
                  <a:srgbClr val="00B050"/>
                </a:solidFill>
              </a:rPr>
              <a:t>learning lessons</a:t>
            </a:r>
          </a:p>
          <a:p>
            <a:r>
              <a:rPr lang="en-GB" altLang="en-US" sz="3200" b="1" dirty="0">
                <a:solidFill>
                  <a:srgbClr val="00B050"/>
                </a:solidFill>
              </a:rPr>
              <a:t>2019-2022</a:t>
            </a:r>
          </a:p>
          <a:p>
            <a:endParaRPr lang="en-GB" altLang="en-US" sz="3200" b="1" dirty="0">
              <a:solidFill>
                <a:srgbClr val="00B050"/>
              </a:solidFill>
            </a:endParaRPr>
          </a:p>
          <a:p>
            <a:endParaRPr lang="en-GB" altLang="en-US" sz="3200" b="1" dirty="0">
              <a:solidFill>
                <a:srgbClr val="00B050"/>
              </a:solidFill>
            </a:endParaRPr>
          </a:p>
          <a:p>
            <a:endParaRPr lang="en-GB" altLang="en-US" sz="1625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0F3C502-F12B-0DE3-FEE4-44E7999E6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22" y="621205"/>
            <a:ext cx="1294155" cy="175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73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258793" y="409588"/>
            <a:ext cx="1423926" cy="1061467"/>
          </a:xfrm>
        </p:spPr>
        <p:txBody>
          <a:bodyPr/>
          <a:lstStyle/>
          <a:p>
            <a:pPr algn="ctr"/>
            <a:r>
              <a:rPr lang="en-GB" altLang="en-US" sz="7200" dirty="0">
                <a:solidFill>
                  <a:srgbClr val="7030A0"/>
                </a:solidFill>
              </a:rPr>
              <a:t>S4</a:t>
            </a:r>
            <a:endParaRPr lang="en-GB" altLang="en-US" sz="7150" dirty="0">
              <a:solidFill>
                <a:srgbClr val="7030A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11496" y="190229"/>
            <a:ext cx="7306005" cy="150018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>
                <a:solidFill>
                  <a:srgbClr val="00B050"/>
                </a:solidFill>
              </a:rPr>
              <a:t>We are measured on how many pupils in the S4 year group gain 5 or more Awards (A – D) at National 5 level:</a:t>
            </a:r>
          </a:p>
        </p:txBody>
      </p:sp>
      <p:pic>
        <p:nvPicPr>
          <p:cNvPr id="4" name="Picture 5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957" y="6282593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766" y="3910527"/>
            <a:ext cx="891396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TGS National 5 Grades: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A Pass		219 / 38%	Grade C Pass		110 / 19%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B Pass		165 / 29%	Grade D Award	s	65 / 11%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Grades A – D Awards	559 / 97%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D4F2A3-0572-4747-86EF-FC9AB8066B6A}"/>
              </a:ext>
            </a:extLst>
          </p:cNvPr>
          <p:cNvSpPr txBox="1"/>
          <p:nvPr/>
        </p:nvSpPr>
        <p:spPr>
          <a:xfrm>
            <a:off x="4195778" y="1848424"/>
            <a:ext cx="54514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TGS also has great success and celebrates pupils who gain SQA &amp; other Awards at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1, 2, 3 and 4 levels.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5FCB04-8C67-494E-B2B6-BE6908DB3D0B}"/>
              </a:ext>
            </a:extLst>
          </p:cNvPr>
          <p:cNvSpPr txBox="1"/>
          <p:nvPr/>
        </p:nvSpPr>
        <p:spPr>
          <a:xfrm>
            <a:off x="258792" y="1848424"/>
            <a:ext cx="38083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2021-22 =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55.1%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2020-21* =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53.4%**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2019-20 =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56.1%*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2018-19 =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47.5%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F7878D-8749-2CC6-DD57-8DC6662B368A}"/>
              </a:ext>
            </a:extLst>
          </p:cNvPr>
          <p:cNvSpPr txBox="1"/>
          <p:nvPr/>
        </p:nvSpPr>
        <p:spPr>
          <a:xfrm>
            <a:off x="110631" y="5945972"/>
            <a:ext cx="725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SQA Appeals at National 5: 18 successful = 6xA; 11xB; 1xC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0B698A-8C63-9196-0527-A5648E63D2C9}"/>
              </a:ext>
            </a:extLst>
          </p:cNvPr>
          <p:cNvSpPr txBox="1"/>
          <p:nvPr/>
        </p:nvSpPr>
        <p:spPr>
          <a:xfrm>
            <a:off x="93220" y="6429587"/>
            <a:ext cx="827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2019-20 TGS gradings		**2020-21 TGS exam paper and gradings </a:t>
            </a:r>
          </a:p>
        </p:txBody>
      </p:sp>
    </p:spTree>
    <p:extLst>
      <p:ext uri="{BB962C8B-B14F-4D97-AF65-F5344CB8AC3E}">
        <p14:creationId xmlns:p14="http://schemas.microsoft.com/office/powerpoint/2010/main" val="1622586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299431" y="336373"/>
            <a:ext cx="1339347" cy="1099326"/>
          </a:xfrm>
        </p:spPr>
        <p:txBody>
          <a:bodyPr/>
          <a:lstStyle/>
          <a:p>
            <a:pPr algn="ctr"/>
            <a:r>
              <a:rPr lang="en-GB" altLang="en-US" sz="7200" dirty="0">
                <a:solidFill>
                  <a:srgbClr val="7030A0"/>
                </a:solidFill>
              </a:rPr>
              <a:t>S5</a:t>
            </a:r>
            <a:endParaRPr lang="en-GB" altLang="en-US" sz="7150" dirty="0">
              <a:solidFill>
                <a:srgbClr val="7030A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03945" y="135943"/>
            <a:ext cx="7688629" cy="150018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>
                <a:solidFill>
                  <a:srgbClr val="00B050"/>
                </a:solidFill>
              </a:rPr>
              <a:t>We are measured on how many pupils in the S5 year group gain 3 or more Awards (A – D) at Higher level:</a:t>
            </a:r>
          </a:p>
        </p:txBody>
      </p:sp>
      <p:pic>
        <p:nvPicPr>
          <p:cNvPr id="4" name="Picture 5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368" y="6296997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A3C8C2-CAAB-4267-8FF6-626841A12999}"/>
              </a:ext>
            </a:extLst>
          </p:cNvPr>
          <p:cNvSpPr txBox="1"/>
          <p:nvPr/>
        </p:nvSpPr>
        <p:spPr>
          <a:xfrm>
            <a:off x="3639009" y="1860462"/>
            <a:ext cx="63839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TGS also has great success and celebrates pupils who gain SQA &amp; other Awards at National 1, 2, 3, 4 and 5 levels as well as Foundation Apprenticeships.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B53F24-E0A4-4165-A001-DB8D5CB42F46}"/>
              </a:ext>
            </a:extLst>
          </p:cNvPr>
          <p:cNvSpPr txBox="1"/>
          <p:nvPr/>
        </p:nvSpPr>
        <p:spPr>
          <a:xfrm>
            <a:off x="117807" y="4415007"/>
            <a:ext cx="891396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TGS S5/6 Higher Grades: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A Pass: 125 / 35%	Grade D Award	s	34 / 10%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B Pass: 104 / 29%	Grades A – D Awards	341 / 96%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 C Pass: 78 / 22%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AF0AC-3EB9-ABB7-C31F-924B8C38EF4A}"/>
              </a:ext>
            </a:extLst>
          </p:cNvPr>
          <p:cNvSpPr txBox="1"/>
          <p:nvPr/>
        </p:nvSpPr>
        <p:spPr>
          <a:xfrm>
            <a:off x="0" y="1929734"/>
            <a:ext cx="363900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2021-22 =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43.6%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2020-21 =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35%**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2019-20 =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39.6%*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2018-19 =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656F9-B720-14D4-AD99-61462124A425}"/>
              </a:ext>
            </a:extLst>
          </p:cNvPr>
          <p:cNvSpPr txBox="1"/>
          <p:nvPr/>
        </p:nvSpPr>
        <p:spPr>
          <a:xfrm>
            <a:off x="3784864" y="5927665"/>
            <a:ext cx="618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SQA Appeals at Higher: 14 successful = 8xA; 6xB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C9AFF-922F-0ED3-E54C-83D3E1B96A45}"/>
              </a:ext>
            </a:extLst>
          </p:cNvPr>
          <p:cNvSpPr txBox="1"/>
          <p:nvPr/>
        </p:nvSpPr>
        <p:spPr>
          <a:xfrm>
            <a:off x="93220" y="6429587"/>
            <a:ext cx="827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2019-20 TGS gradings		**2020-21 TGS exam paper and gradings </a:t>
            </a:r>
          </a:p>
        </p:txBody>
      </p:sp>
    </p:spTree>
    <p:extLst>
      <p:ext uri="{BB962C8B-B14F-4D97-AF65-F5344CB8AC3E}">
        <p14:creationId xmlns:p14="http://schemas.microsoft.com/office/powerpoint/2010/main" val="1832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974" y="256679"/>
            <a:ext cx="7626052" cy="778098"/>
          </a:xfrm>
        </p:spPr>
        <p:txBody>
          <a:bodyPr/>
          <a:lstStyle/>
          <a:p>
            <a:pPr eaLnBrk="1" hangingPunct="1"/>
            <a:r>
              <a:rPr lang="en-GB" altLang="en-US" sz="4000" b="1">
                <a:solidFill>
                  <a:srgbClr val="7030A0"/>
                </a:solidFill>
              </a:rPr>
              <a:t>National Curriculum Structure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268759"/>
            <a:ext cx="8915400" cy="5479849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dirty="0">
                <a:solidFill>
                  <a:srgbClr val="00B050"/>
                </a:solidFill>
              </a:rPr>
              <a:t>S1, 2, 3: Broad General Education</a:t>
            </a:r>
          </a:p>
          <a:p>
            <a:pPr algn="ctr" eaLnBrk="1" hangingPunct="1">
              <a:buFontTx/>
              <a:buNone/>
            </a:pPr>
            <a:r>
              <a:rPr lang="en-GB" altLang="en-US" sz="2400" dirty="0">
                <a:solidFill>
                  <a:srgbClr val="00B050"/>
                </a:solidFill>
              </a:rPr>
              <a:t>(Skills &amp; Knowledge development)</a:t>
            </a:r>
          </a:p>
          <a:p>
            <a:pPr algn="ctr" eaLnBrk="1" hangingPunct="1"/>
            <a:endParaRPr lang="en-GB" altLang="en-US" dirty="0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endParaRPr lang="en-GB" altLang="en-US" dirty="0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r>
              <a:rPr lang="en-GB" altLang="en-US" dirty="0">
                <a:solidFill>
                  <a:srgbClr val="00B050"/>
                </a:solidFill>
              </a:rPr>
              <a:t>S4, 5, 6: Senior Phase</a:t>
            </a:r>
          </a:p>
          <a:p>
            <a:pPr algn="ctr" eaLnBrk="1" hangingPunct="1">
              <a:buFontTx/>
              <a:buNone/>
            </a:pPr>
            <a:r>
              <a:rPr lang="en-GB" altLang="en-US" sz="2400" dirty="0">
                <a:solidFill>
                  <a:srgbClr val="00B050"/>
                </a:solidFill>
              </a:rPr>
              <a:t>(Certification: SQA* and other Qualifications &amp; Awards)</a:t>
            </a:r>
          </a:p>
          <a:p>
            <a:pPr algn="ctr" eaLnBrk="1" hangingPunct="1">
              <a:buFontTx/>
              <a:buNone/>
            </a:pPr>
            <a:r>
              <a:rPr lang="en-GB" altLang="en-US" sz="2400" dirty="0">
                <a:solidFill>
                  <a:srgbClr val="00B050"/>
                </a:solidFill>
              </a:rPr>
              <a:t>*2024-25 new qualifications body planned for Scotland</a:t>
            </a:r>
            <a:endParaRPr lang="en-GB" altLang="en-US" dirty="0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endParaRPr lang="en-GB" altLang="en-US" dirty="0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endParaRPr lang="en-GB" altLang="en-US" dirty="0">
              <a:solidFill>
                <a:srgbClr val="00B050"/>
              </a:solidFill>
            </a:endParaRPr>
          </a:p>
          <a:p>
            <a:pPr algn="ctr" eaLnBrk="1" hangingPunct="1">
              <a:buFontTx/>
              <a:buNone/>
            </a:pPr>
            <a:r>
              <a:rPr lang="en-GB" altLang="en-US" dirty="0">
                <a:solidFill>
                  <a:srgbClr val="00B050"/>
                </a:solidFill>
              </a:rPr>
              <a:t>Positive (post-school) Destination(s)</a:t>
            </a:r>
          </a:p>
        </p:txBody>
      </p:sp>
      <p:sp>
        <p:nvSpPr>
          <p:cNvPr id="5124" name="AutoShape 5"/>
          <p:cNvSpPr>
            <a:spLocks noChangeArrowheads="1"/>
          </p:cNvSpPr>
          <p:nvPr/>
        </p:nvSpPr>
        <p:spPr bwMode="auto">
          <a:xfrm>
            <a:off x="4484687" y="2421384"/>
            <a:ext cx="936625" cy="100761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5" name="AutoShape 6"/>
          <p:cNvSpPr>
            <a:spLocks noChangeArrowheads="1"/>
          </p:cNvSpPr>
          <p:nvPr/>
        </p:nvSpPr>
        <p:spPr bwMode="auto">
          <a:xfrm>
            <a:off x="4484687" y="5048609"/>
            <a:ext cx="936625" cy="100761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New 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2" y="5805264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20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951463" y="247831"/>
            <a:ext cx="4003072" cy="638274"/>
          </a:xfrm>
        </p:spPr>
        <p:txBody>
          <a:bodyPr/>
          <a:lstStyle/>
          <a:p>
            <a:pPr eaLnBrk="1" hangingPunct="1"/>
            <a:r>
              <a:rPr lang="en-GB" altLang="en-US" sz="4000" b="1" dirty="0">
                <a:solidFill>
                  <a:srgbClr val="7030A0"/>
                </a:solidFill>
                <a:latin typeface="+mn-lt"/>
              </a:rPr>
              <a:t>The Curriculum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308" y="1093490"/>
            <a:ext cx="9817383" cy="4896544"/>
          </a:xfrm>
        </p:spPr>
        <p:txBody>
          <a:bodyPr/>
          <a:lstStyle/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The Curriculum is defined as the “totality of learners’ experiences both in and out of school”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Partnership working is key: e.g. </a:t>
            </a:r>
            <a:r>
              <a:rPr lang="en-GB" altLang="en-US" dirty="0" err="1">
                <a:solidFill>
                  <a:srgbClr val="00B050"/>
                </a:solidFill>
              </a:rPr>
              <a:t>NESCol</a:t>
            </a:r>
            <a:r>
              <a:rPr lang="en-GB" altLang="en-US" dirty="0">
                <a:solidFill>
                  <a:srgbClr val="00B050"/>
                </a:solidFill>
              </a:rPr>
              <a:t> &amp; F.A.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Senior Phase opportunities which support each pupil’s learning pathway, e.g. Volunteering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Appropriate differentiation, support and challenge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Developing resilience, encouraging aspiration</a:t>
            </a:r>
          </a:p>
          <a:p>
            <a:pPr eaLnBrk="1" hangingPunct="1">
              <a:buClr>
                <a:srgbClr val="7030A0"/>
              </a:buClr>
            </a:pPr>
            <a:r>
              <a:rPr lang="en-GB" altLang="en-US" dirty="0">
                <a:solidFill>
                  <a:srgbClr val="00B050"/>
                </a:solidFill>
              </a:rPr>
              <a:t>S4/5/6 is for certification and ensuring Positive Leaver Destinations + Skills for learning, life &amp; work</a:t>
            </a:r>
            <a:endParaRPr lang="en-GB" altLang="en-US" dirty="0"/>
          </a:p>
          <a:p>
            <a:pPr lvl="1" eaLnBrk="1" hangingPunct="1">
              <a:buClr>
                <a:schemeClr val="tx1"/>
              </a:buClr>
            </a:pPr>
            <a:endParaRPr lang="en-GB" altLang="en-US" sz="2400" dirty="0"/>
          </a:p>
        </p:txBody>
      </p:sp>
      <p:pic>
        <p:nvPicPr>
          <p:cNvPr id="4" name="Picture 3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361" y="6197419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308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860054" y="77456"/>
            <a:ext cx="6185892" cy="1382946"/>
          </a:xfrm>
        </p:spPr>
        <p:txBody>
          <a:bodyPr/>
          <a:lstStyle/>
          <a:p>
            <a:r>
              <a:rPr lang="en-GB" altLang="en-US" sz="3600">
                <a:solidFill>
                  <a:srgbClr val="7030A0"/>
                </a:solidFill>
              </a:rPr>
              <a:t>Curriculum for Excellence </a:t>
            </a:r>
            <a:br>
              <a:rPr lang="en-GB" altLang="en-US" sz="3600">
                <a:solidFill>
                  <a:srgbClr val="7030A0"/>
                </a:solidFill>
              </a:rPr>
            </a:br>
            <a:r>
              <a:rPr lang="en-GB" altLang="en-US" sz="3600">
                <a:solidFill>
                  <a:srgbClr val="7030A0"/>
                </a:solidFill>
              </a:rPr>
              <a:t>National Qualifications</a:t>
            </a:r>
            <a:endParaRPr lang="en-GB" altLang="en-US">
              <a:solidFill>
                <a:srgbClr val="7030A0"/>
              </a:solidFill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496616" y="1518312"/>
            <a:ext cx="7344816" cy="64807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>
                <a:solidFill>
                  <a:srgbClr val="00B050"/>
                </a:solidFill>
              </a:rPr>
              <a:t>SQA Qualifications in the Senior Phase: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69024" y="3284589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National 1 – National 4: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Internally assessed by TGS -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SQA verify our standards</a:t>
            </a:r>
          </a:p>
        </p:txBody>
      </p:sp>
      <p:sp>
        <p:nvSpPr>
          <p:cNvPr id="4" name="Right Brace 3"/>
          <p:cNvSpPr/>
          <p:nvPr/>
        </p:nvSpPr>
        <p:spPr>
          <a:xfrm>
            <a:off x="3977360" y="3284589"/>
            <a:ext cx="424499" cy="1448500"/>
          </a:xfrm>
          <a:prstGeom prst="rightBrace">
            <a:avLst>
              <a:gd name="adj1" fmla="val 35859"/>
              <a:gd name="adj2" fmla="val 50000"/>
            </a:avLst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7030A0"/>
                </a:solidFill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4083946" y="4811753"/>
            <a:ext cx="188887" cy="942346"/>
          </a:xfrm>
          <a:prstGeom prst="rightBrace">
            <a:avLst>
              <a:gd name="adj1" fmla="val 96693"/>
              <a:gd name="adj2" fmla="val 49405"/>
            </a:avLst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7030A0"/>
                </a:solidFill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9511" y="4741288"/>
            <a:ext cx="4311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National 5 – Advanced Higher: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Externally assessed by SQA exams and coursework marks</a:t>
            </a:r>
          </a:p>
        </p:txBody>
      </p:sp>
      <p:pic>
        <p:nvPicPr>
          <p:cNvPr id="15" name="Picture 14" descr="New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585" y="6197988"/>
            <a:ext cx="440412" cy="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47E3DE47-7955-7BF7-17CD-779C3B606652}"/>
              </a:ext>
            </a:extLst>
          </p:cNvPr>
          <p:cNvGraphicFramePr>
            <a:graphicFrameLocks noGrp="1"/>
          </p:cNvGraphicFramePr>
          <p:nvPr/>
        </p:nvGraphicFramePr>
        <p:xfrm>
          <a:off x="226107" y="2596803"/>
          <a:ext cx="3857839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839">
                  <a:extLst>
                    <a:ext uri="{9D8B030D-6E8A-4147-A177-3AD203B41FA5}">
                      <a16:colId xmlns:a16="http://schemas.microsoft.com/office/drawing/2014/main" val="6554025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Scotland’s </a:t>
                      </a:r>
                    </a:p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National Qualifications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013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National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954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National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214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National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968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National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47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National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008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Higher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035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Advanced Higher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64874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Default Design">
  <a:themeElements>
    <a:clrScheme name="">
      <a:dk1>
        <a:srgbClr val="000000"/>
      </a:dk1>
      <a:lt1>
        <a:srgbClr val="E6F2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0F7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E6F2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0F7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4E7B5A20F984488B02FF1A049ACC94" ma:contentTypeVersion="2" ma:contentTypeDescription="Create a new document." ma:contentTypeScope="" ma:versionID="babd835823b8e82801e11600ac7d668b">
  <xsd:schema xmlns:xsd="http://www.w3.org/2001/XMLSchema" xmlns:xs="http://www.w3.org/2001/XMLSchema" xmlns:p="http://schemas.microsoft.com/office/2006/metadata/properties" xmlns:ns2="35d6200c-bd59-4e60-8f66-33b43676ae41" targetNamespace="http://schemas.microsoft.com/office/2006/metadata/properties" ma:root="true" ma:fieldsID="d30aad39522e6f03836918012ee52449" ns2:_="">
    <xsd:import namespace="35d6200c-bd59-4e60-8f66-33b43676ae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6200c-bd59-4e60-8f66-33b43676ae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D42931-B500-4D09-8258-57962CEC5B83}">
  <ds:schemaRefs>
    <ds:schemaRef ds:uri="35d6200c-bd59-4e60-8f66-33b43676ae4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3AB722-0AC7-4C6A-BC49-51B75AAB0AEB}">
  <ds:schemaRefs>
    <ds:schemaRef ds:uri="35d6200c-bd59-4e60-8f66-33b43676ae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62807BB-8518-4E2A-BF47-F543CA6293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</TotalTime>
  <Words>1854</Words>
  <Application>Microsoft Office PowerPoint</Application>
  <PresentationFormat>A4 Paper (210x297 mm)</PresentationFormat>
  <Paragraphs>337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Meiryo</vt:lpstr>
      <vt:lpstr>Arial</vt:lpstr>
      <vt:lpstr>Calibri</vt:lpstr>
      <vt:lpstr>Calibri Light</vt:lpstr>
      <vt:lpstr>Century Gothic</vt:lpstr>
      <vt:lpstr>Times New Roman</vt:lpstr>
      <vt:lpstr>Wingdings</vt:lpstr>
      <vt:lpstr>Default Design</vt:lpstr>
      <vt:lpstr>1_Default Design</vt:lpstr>
      <vt:lpstr>1_office theme</vt:lpstr>
      <vt:lpstr>7_Default Design</vt:lpstr>
      <vt:lpstr>2_Default Design</vt:lpstr>
      <vt:lpstr>3_Default Design</vt:lpstr>
      <vt:lpstr>PowerPoint Presentation</vt:lpstr>
      <vt:lpstr>Welcome &amp; Aims</vt:lpstr>
      <vt:lpstr>PowerPoint Presentation</vt:lpstr>
      <vt:lpstr>PowerPoint Presentation</vt:lpstr>
      <vt:lpstr>S4</vt:lpstr>
      <vt:lpstr>S5</vt:lpstr>
      <vt:lpstr>National Curriculum Structure</vt:lpstr>
      <vt:lpstr>The Curriculum </vt:lpstr>
      <vt:lpstr>Curriculum for Excellence  National Qualifications</vt:lpstr>
      <vt:lpstr>PowerPoint Presentation</vt:lpstr>
      <vt:lpstr>Options Process</vt:lpstr>
      <vt:lpstr>PowerPoint Presentation</vt:lpstr>
      <vt:lpstr>Transition from S4 into S5 &amp; S6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foundation apprenticeship? </vt:lpstr>
      <vt:lpstr>PowerPoint Presentation</vt:lpstr>
      <vt:lpstr>PowerPoint Presentation</vt:lpstr>
      <vt:lpstr>PowerPoint Presentation</vt:lpstr>
      <vt:lpstr>PowerPoint Presentation</vt:lpstr>
      <vt:lpstr>School College Links </vt:lpstr>
      <vt:lpstr>School College Links Courses</vt:lpstr>
      <vt:lpstr>Subject Areas include:</vt:lpstr>
      <vt:lpstr>  Any questions?  </vt:lpstr>
    </vt:vector>
  </TitlesOfParts>
  <Company>Aberdeenshire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ahall2</dc:creator>
  <cp:lastModifiedBy>Phil Gaiter</cp:lastModifiedBy>
  <cp:revision>22</cp:revision>
  <cp:lastPrinted>2018-11-19T17:09:12Z</cp:lastPrinted>
  <dcterms:created xsi:type="dcterms:W3CDTF">2009-12-15T12:46:03Z</dcterms:created>
  <dcterms:modified xsi:type="dcterms:W3CDTF">2023-01-13T09:38:27Z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0x010100794E7B5A20F984488B02FF1A049ACC94</vt:lpwstr>
  </property>
</Properties>
</file>