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35" r:id="rId2"/>
  </p:sldMasterIdLst>
  <p:notesMasterIdLst>
    <p:notesMasterId r:id="rId21"/>
  </p:notesMasterIdLst>
  <p:handoutMasterIdLst>
    <p:handoutMasterId r:id="rId22"/>
  </p:handoutMasterIdLst>
  <p:sldIdLst>
    <p:sldId id="258" r:id="rId3"/>
    <p:sldId id="278" r:id="rId4"/>
    <p:sldId id="341" r:id="rId5"/>
    <p:sldId id="361" r:id="rId6"/>
    <p:sldId id="279" r:id="rId7"/>
    <p:sldId id="281" r:id="rId8"/>
    <p:sldId id="305" r:id="rId9"/>
    <p:sldId id="292" r:id="rId10"/>
    <p:sldId id="346" r:id="rId11"/>
    <p:sldId id="290" r:id="rId12"/>
    <p:sldId id="347" r:id="rId13"/>
    <p:sldId id="350" r:id="rId14"/>
    <p:sldId id="295" r:id="rId15"/>
    <p:sldId id="318" r:id="rId16"/>
    <p:sldId id="316" r:id="rId17"/>
    <p:sldId id="362" r:id="rId18"/>
    <p:sldId id="338" r:id="rId19"/>
    <p:sldId id="296" r:id="rId20"/>
  </p:sldIdLst>
  <p:sldSz cx="9906000" cy="6858000" type="A4"/>
  <p:notesSz cx="6808788" cy="99409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99FF33"/>
    <a:srgbClr val="CC00CC"/>
    <a:srgbClr val="FFFFFF"/>
    <a:srgbClr val="006600"/>
    <a:srgbClr val="003300"/>
    <a:srgbClr val="339966"/>
    <a:srgbClr val="2EF65E"/>
    <a:srgbClr val="99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70EEF8-D6DD-49F4-9EFE-A35DA5C781D4}" v="59" dt="2023-02-07T16:07:11.1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52" autoAdjust="0"/>
    <p:restoredTop sz="94434" autoAdjust="0"/>
  </p:normalViewPr>
  <p:slideViewPr>
    <p:cSldViewPr>
      <p:cViewPr varScale="1">
        <p:scale>
          <a:sx n="85" d="100"/>
          <a:sy n="85" d="100"/>
        </p:scale>
        <p:origin x="858" y="45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aiter" userId="9fb589d0-0ae9-439a-a609-dee8be76dd45" providerId="ADAL" clId="{9970EEF8-D6DD-49F4-9EFE-A35DA5C781D4}"/>
    <pc:docChg chg="undo custSel delSld modSld sldOrd">
      <pc:chgData name="Phil Gaiter" userId="9fb589d0-0ae9-439a-a609-dee8be76dd45" providerId="ADAL" clId="{9970EEF8-D6DD-49F4-9EFE-A35DA5C781D4}" dt="2023-02-07T18:34:44.407" v="700" actId="255"/>
      <pc:docMkLst>
        <pc:docMk/>
      </pc:docMkLst>
      <pc:sldChg chg="del">
        <pc:chgData name="Phil Gaiter" userId="9fb589d0-0ae9-439a-a609-dee8be76dd45" providerId="ADAL" clId="{9970EEF8-D6DD-49F4-9EFE-A35DA5C781D4}" dt="2023-02-07T10:23:33.241" v="169" actId="2696"/>
        <pc:sldMkLst>
          <pc:docMk/>
          <pc:sldMk cId="0" sldId="257"/>
        </pc:sldMkLst>
      </pc:sldChg>
      <pc:sldChg chg="addSp delSp modSp mod">
        <pc:chgData name="Phil Gaiter" userId="9fb589d0-0ae9-439a-a609-dee8be76dd45" providerId="ADAL" clId="{9970EEF8-D6DD-49F4-9EFE-A35DA5C781D4}" dt="2023-02-07T10:27:29.098" v="242" actId="1076"/>
        <pc:sldMkLst>
          <pc:docMk/>
          <pc:sldMk cId="0" sldId="258"/>
        </pc:sldMkLst>
        <pc:spChg chg="add mod">
          <ac:chgData name="Phil Gaiter" userId="9fb589d0-0ae9-439a-a609-dee8be76dd45" providerId="ADAL" clId="{9970EEF8-D6DD-49F4-9EFE-A35DA5C781D4}" dt="2023-02-07T10:27:29.098" v="242" actId="1076"/>
          <ac:spMkLst>
            <pc:docMk/>
            <pc:sldMk cId="0" sldId="258"/>
            <ac:spMk id="3" creationId="{A68B2176-E1F8-DFD7-5849-784C63549BB0}"/>
          </ac:spMkLst>
        </pc:spChg>
        <pc:spChg chg="mod">
          <ac:chgData name="Phil Gaiter" userId="9fb589d0-0ae9-439a-a609-dee8be76dd45" providerId="ADAL" clId="{9970EEF8-D6DD-49F4-9EFE-A35DA5C781D4}" dt="2023-02-06T15:50:35.088" v="27" actId="1076"/>
          <ac:spMkLst>
            <pc:docMk/>
            <pc:sldMk cId="0" sldId="258"/>
            <ac:spMk id="5" creationId="{00000000-0000-0000-0000-000000000000}"/>
          </ac:spMkLst>
        </pc:spChg>
        <pc:spChg chg="mod">
          <ac:chgData name="Phil Gaiter" userId="9fb589d0-0ae9-439a-a609-dee8be76dd45" providerId="ADAL" clId="{9970EEF8-D6DD-49F4-9EFE-A35DA5C781D4}" dt="2023-02-06T15:50:50.377" v="28" actId="1076"/>
          <ac:spMkLst>
            <pc:docMk/>
            <pc:sldMk cId="0" sldId="258"/>
            <ac:spMk id="4100" creationId="{00000000-0000-0000-0000-000000000000}"/>
          </ac:spMkLst>
        </pc:spChg>
        <pc:picChg chg="add mod">
          <ac:chgData name="Phil Gaiter" userId="9fb589d0-0ae9-439a-a609-dee8be76dd45" providerId="ADAL" clId="{9970EEF8-D6DD-49F4-9EFE-A35DA5C781D4}" dt="2023-02-06T15:49:14.172" v="18"/>
          <ac:picMkLst>
            <pc:docMk/>
            <pc:sldMk cId="0" sldId="258"/>
            <ac:picMk id="2" creationId="{1A647BB1-6D05-2135-CC61-2398C8390374}"/>
          </ac:picMkLst>
        </pc:picChg>
        <pc:picChg chg="del">
          <ac:chgData name="Phil Gaiter" userId="9fb589d0-0ae9-439a-a609-dee8be76dd45" providerId="ADAL" clId="{9970EEF8-D6DD-49F4-9EFE-A35DA5C781D4}" dt="2023-02-06T15:49:16.095" v="19" actId="478"/>
          <ac:picMkLst>
            <pc:docMk/>
            <pc:sldMk cId="0" sldId="258"/>
            <ac:picMk id="13" creationId="{D231A59F-27E5-408E-A20A-CD1377EC8085}"/>
          </ac:picMkLst>
        </pc:picChg>
      </pc:sldChg>
      <pc:sldChg chg="addSp delSp modSp mod">
        <pc:chgData name="Phil Gaiter" userId="9fb589d0-0ae9-439a-a609-dee8be76dd45" providerId="ADAL" clId="{9970EEF8-D6DD-49F4-9EFE-A35DA5C781D4}" dt="2023-02-07T10:36:37.490" v="562" actId="20577"/>
        <pc:sldMkLst>
          <pc:docMk/>
          <pc:sldMk cId="3229809371" sldId="278"/>
        </pc:sldMkLst>
        <pc:spChg chg="add del mod">
          <ac:chgData name="Phil Gaiter" userId="9fb589d0-0ae9-439a-a609-dee8be76dd45" providerId="ADAL" clId="{9970EEF8-D6DD-49F4-9EFE-A35DA5C781D4}" dt="2023-02-07T10:36:37.490" v="562" actId="20577"/>
          <ac:spMkLst>
            <pc:docMk/>
            <pc:sldMk cId="3229809371" sldId="278"/>
            <ac:spMk id="4099" creationId="{00000000-0000-0000-0000-000000000000}"/>
          </ac:spMkLst>
        </pc:spChg>
        <pc:graphicFrameChg chg="add del mod">
          <ac:chgData name="Phil Gaiter" userId="9fb589d0-0ae9-439a-a609-dee8be76dd45" providerId="ADAL" clId="{9970EEF8-D6DD-49F4-9EFE-A35DA5C781D4}" dt="2023-02-07T10:36:09.442" v="520" actId="12084"/>
          <ac:graphicFrameMkLst>
            <pc:docMk/>
            <pc:sldMk cId="3229809371" sldId="278"/>
            <ac:graphicFrameMk id="2" creationId="{BE2BF412-4B72-59B8-388C-9E32F1F2C48F}"/>
          </ac:graphicFrameMkLst>
        </pc:graphicFrameChg>
      </pc:sldChg>
      <pc:sldChg chg="delSp modSp mod">
        <pc:chgData name="Phil Gaiter" userId="9fb589d0-0ae9-439a-a609-dee8be76dd45" providerId="ADAL" clId="{9970EEF8-D6DD-49F4-9EFE-A35DA5C781D4}" dt="2023-02-06T15:52:27.246" v="30" actId="1076"/>
        <pc:sldMkLst>
          <pc:docMk/>
          <pc:sldMk cId="1622586392" sldId="281"/>
        </pc:sldMkLst>
        <pc:spChg chg="mod">
          <ac:chgData name="Phil Gaiter" userId="9fb589d0-0ae9-439a-a609-dee8be76dd45" providerId="ADAL" clId="{9970EEF8-D6DD-49F4-9EFE-A35DA5C781D4}" dt="2023-02-06T15:52:27.246" v="30" actId="1076"/>
          <ac:spMkLst>
            <pc:docMk/>
            <pc:sldMk cId="1622586392" sldId="281"/>
            <ac:spMk id="2" creationId="{00000000-0000-0000-0000-000000000000}"/>
          </ac:spMkLst>
        </pc:spChg>
        <pc:spChg chg="del">
          <ac:chgData name="Phil Gaiter" userId="9fb589d0-0ae9-439a-a609-dee8be76dd45" providerId="ADAL" clId="{9970EEF8-D6DD-49F4-9EFE-A35DA5C781D4}" dt="2023-02-06T15:52:16.142" v="29" actId="478"/>
          <ac:spMkLst>
            <pc:docMk/>
            <pc:sldMk cId="1622586392" sldId="281"/>
            <ac:spMk id="3" creationId="{E9F7878D-8749-2CC6-DD57-8DC6662B368A}"/>
          </ac:spMkLst>
        </pc:spChg>
      </pc:sldChg>
      <pc:sldChg chg="modSp">
        <pc:chgData name="Phil Gaiter" userId="9fb589d0-0ae9-439a-a609-dee8be76dd45" providerId="ADAL" clId="{9970EEF8-D6DD-49F4-9EFE-A35DA5C781D4}" dt="2023-02-07T10:38:34.067" v="597" actId="20577"/>
        <pc:sldMkLst>
          <pc:docMk/>
          <pc:sldMk cId="2288212316" sldId="290"/>
        </pc:sldMkLst>
        <pc:spChg chg="mod">
          <ac:chgData name="Phil Gaiter" userId="9fb589d0-0ae9-439a-a609-dee8be76dd45" providerId="ADAL" clId="{9970EEF8-D6DD-49F4-9EFE-A35DA5C781D4}" dt="2023-02-07T10:38:34.067" v="597" actId="20577"/>
          <ac:spMkLst>
            <pc:docMk/>
            <pc:sldMk cId="2288212316" sldId="290"/>
            <ac:spMk id="3075" creationId="{00000000-0000-0000-0000-000000000000}"/>
          </ac:spMkLst>
        </pc:spChg>
      </pc:sldChg>
      <pc:sldChg chg="del">
        <pc:chgData name="Phil Gaiter" userId="9fb589d0-0ae9-439a-a609-dee8be76dd45" providerId="ADAL" clId="{9970EEF8-D6DD-49F4-9EFE-A35DA5C781D4}" dt="2023-02-06T15:53:42.345" v="38" actId="47"/>
        <pc:sldMkLst>
          <pc:docMk/>
          <pc:sldMk cId="1298928644" sldId="291"/>
        </pc:sldMkLst>
      </pc:sldChg>
      <pc:sldChg chg="modSp mod">
        <pc:chgData name="Phil Gaiter" userId="9fb589d0-0ae9-439a-a609-dee8be76dd45" providerId="ADAL" clId="{9970EEF8-D6DD-49F4-9EFE-A35DA5C781D4}" dt="2023-02-07T18:34:44.407" v="700" actId="255"/>
        <pc:sldMkLst>
          <pc:docMk/>
          <pc:sldMk cId="2162308620" sldId="292"/>
        </pc:sldMkLst>
        <pc:spChg chg="mod">
          <ac:chgData name="Phil Gaiter" userId="9fb589d0-0ae9-439a-a609-dee8be76dd45" providerId="ADAL" clId="{9970EEF8-D6DD-49F4-9EFE-A35DA5C781D4}" dt="2023-02-07T18:34:44.407" v="700" actId="255"/>
          <ac:spMkLst>
            <pc:docMk/>
            <pc:sldMk cId="2162308620" sldId="292"/>
            <ac:spMk id="7171" creationId="{00000000-0000-0000-0000-000000000000}"/>
          </ac:spMkLst>
        </pc:spChg>
        <pc:picChg chg="mod">
          <ac:chgData name="Phil Gaiter" userId="9fb589d0-0ae9-439a-a609-dee8be76dd45" providerId="ADAL" clId="{9970EEF8-D6DD-49F4-9EFE-A35DA5C781D4}" dt="2023-02-07T10:30:14.045" v="399" actId="14100"/>
          <ac:picMkLst>
            <pc:docMk/>
            <pc:sldMk cId="2162308620" sldId="292"/>
            <ac:picMk id="4" creationId="{00000000-0000-0000-0000-000000000000}"/>
          </ac:picMkLst>
        </pc:picChg>
      </pc:sldChg>
      <pc:sldChg chg="addSp modSp mod">
        <pc:chgData name="Phil Gaiter" userId="9fb589d0-0ae9-439a-a609-dee8be76dd45" providerId="ADAL" clId="{9970EEF8-D6DD-49F4-9EFE-A35DA5C781D4}" dt="2023-02-07T10:19:57.339" v="161" actId="1076"/>
        <pc:sldMkLst>
          <pc:docMk/>
          <pc:sldMk cId="3882562151" sldId="295"/>
        </pc:sldMkLst>
        <pc:spChg chg="mod">
          <ac:chgData name="Phil Gaiter" userId="9fb589d0-0ae9-439a-a609-dee8be76dd45" providerId="ADAL" clId="{9970EEF8-D6DD-49F4-9EFE-A35DA5C781D4}" dt="2023-02-07T10:19:38.479" v="160" actId="1076"/>
          <ac:spMkLst>
            <pc:docMk/>
            <pc:sldMk cId="3882562151" sldId="295"/>
            <ac:spMk id="6" creationId="{6AE09804-2CA1-4E63-AE6D-07E370334145}"/>
          </ac:spMkLst>
        </pc:spChg>
        <pc:spChg chg="mod">
          <ac:chgData name="Phil Gaiter" userId="9fb589d0-0ae9-439a-a609-dee8be76dd45" providerId="ADAL" clId="{9970EEF8-D6DD-49F4-9EFE-A35DA5C781D4}" dt="2023-02-07T10:19:57.339" v="161" actId="1076"/>
          <ac:spMkLst>
            <pc:docMk/>
            <pc:sldMk cId="3882562151" sldId="295"/>
            <ac:spMk id="23554" creationId="{00000000-0000-0000-0000-000000000000}"/>
          </ac:spMkLst>
        </pc:spChg>
        <pc:picChg chg="add mod">
          <ac:chgData name="Phil Gaiter" userId="9fb589d0-0ae9-439a-a609-dee8be76dd45" providerId="ADAL" clId="{9970EEF8-D6DD-49F4-9EFE-A35DA5C781D4}" dt="2023-02-07T10:18:35.594" v="135" actId="1076"/>
          <ac:picMkLst>
            <pc:docMk/>
            <pc:sldMk cId="3882562151" sldId="295"/>
            <ac:picMk id="2" creationId="{B5C2A13A-5BCD-DAC1-189B-14193BCC1AB5}"/>
          </ac:picMkLst>
        </pc:picChg>
      </pc:sldChg>
      <pc:sldChg chg="addSp delSp modSp mod">
        <pc:chgData name="Phil Gaiter" userId="9fb589d0-0ae9-439a-a609-dee8be76dd45" providerId="ADAL" clId="{9970EEF8-D6DD-49F4-9EFE-A35DA5C781D4}" dt="2023-02-07T10:27:05.108" v="241" actId="1076"/>
        <pc:sldMkLst>
          <pc:docMk/>
          <pc:sldMk cId="2697342795" sldId="296"/>
        </pc:sldMkLst>
        <pc:picChg chg="add mod">
          <ac:chgData name="Phil Gaiter" userId="9fb589d0-0ae9-439a-a609-dee8be76dd45" providerId="ADAL" clId="{9970EEF8-D6DD-49F4-9EFE-A35DA5C781D4}" dt="2023-02-07T10:27:05.108" v="241" actId="1076"/>
          <ac:picMkLst>
            <pc:docMk/>
            <pc:sldMk cId="2697342795" sldId="296"/>
            <ac:picMk id="4" creationId="{D97DF2B5-3C45-6C58-DBA9-9988E2102BDD}"/>
          </ac:picMkLst>
        </pc:picChg>
        <pc:picChg chg="del">
          <ac:chgData name="Phil Gaiter" userId="9fb589d0-0ae9-439a-a609-dee8be76dd45" providerId="ADAL" clId="{9970EEF8-D6DD-49F4-9EFE-A35DA5C781D4}" dt="2023-02-07T10:26:15.326" v="173" actId="478"/>
          <ac:picMkLst>
            <pc:docMk/>
            <pc:sldMk cId="2697342795" sldId="296"/>
            <ac:picMk id="4101" creationId="{00000000-0000-0000-0000-000000000000}"/>
          </ac:picMkLst>
        </pc:picChg>
      </pc:sldChg>
      <pc:sldChg chg="delSp mod">
        <pc:chgData name="Phil Gaiter" userId="9fb589d0-0ae9-439a-a609-dee8be76dd45" providerId="ADAL" clId="{9970EEF8-D6DD-49F4-9EFE-A35DA5C781D4}" dt="2023-02-06T15:52:36.822" v="31" actId="478"/>
        <pc:sldMkLst>
          <pc:docMk/>
          <pc:sldMk cId="1832486" sldId="305"/>
        </pc:sldMkLst>
        <pc:spChg chg="del">
          <ac:chgData name="Phil Gaiter" userId="9fb589d0-0ae9-439a-a609-dee8be76dd45" providerId="ADAL" clId="{9970EEF8-D6DD-49F4-9EFE-A35DA5C781D4}" dt="2023-02-06T15:52:36.822" v="31" actId="478"/>
          <ac:spMkLst>
            <pc:docMk/>
            <pc:sldMk cId="1832486" sldId="305"/>
            <ac:spMk id="6" creationId="{513656F9-B720-14D4-AD99-61462124A425}"/>
          </ac:spMkLst>
        </pc:spChg>
      </pc:sldChg>
      <pc:sldChg chg="addSp delSp modSp mod setBg">
        <pc:chgData name="Phil Gaiter" userId="9fb589d0-0ae9-439a-a609-dee8be76dd45" providerId="ADAL" clId="{9970EEF8-D6DD-49F4-9EFE-A35DA5C781D4}" dt="2023-02-07T10:22:58.704" v="168" actId="26606"/>
        <pc:sldMkLst>
          <pc:docMk/>
          <pc:sldMk cId="2691094260" sldId="316"/>
        </pc:sldMkLst>
        <pc:picChg chg="del">
          <ac:chgData name="Phil Gaiter" userId="9fb589d0-0ae9-439a-a609-dee8be76dd45" providerId="ADAL" clId="{9970EEF8-D6DD-49F4-9EFE-A35DA5C781D4}" dt="2023-02-07T10:22:41.326" v="165" actId="478"/>
          <ac:picMkLst>
            <pc:docMk/>
            <pc:sldMk cId="2691094260" sldId="316"/>
            <ac:picMk id="2" creationId="{00000000-0000-0000-0000-000000000000}"/>
          </ac:picMkLst>
        </pc:picChg>
        <pc:picChg chg="ord">
          <ac:chgData name="Phil Gaiter" userId="9fb589d0-0ae9-439a-a609-dee8be76dd45" providerId="ADAL" clId="{9970EEF8-D6DD-49F4-9EFE-A35DA5C781D4}" dt="2023-02-07T10:22:58.704" v="168" actId="26606"/>
          <ac:picMkLst>
            <pc:docMk/>
            <pc:sldMk cId="2691094260" sldId="316"/>
            <ac:picMk id="3" creationId="{00000000-0000-0000-0000-000000000000}"/>
          </ac:picMkLst>
        </pc:picChg>
        <pc:picChg chg="add mod">
          <ac:chgData name="Phil Gaiter" userId="9fb589d0-0ae9-439a-a609-dee8be76dd45" providerId="ADAL" clId="{9970EEF8-D6DD-49F4-9EFE-A35DA5C781D4}" dt="2023-02-07T10:22:58.704" v="168" actId="26606"/>
          <ac:picMkLst>
            <pc:docMk/>
            <pc:sldMk cId="2691094260" sldId="316"/>
            <ac:picMk id="4" creationId="{66CE847B-80B9-1C01-9147-BF82B213507C}"/>
          </ac:picMkLst>
        </pc:picChg>
      </pc:sldChg>
      <pc:sldChg chg="addSp delSp modSp mod ord">
        <pc:chgData name="Phil Gaiter" userId="9fb589d0-0ae9-439a-a609-dee8be76dd45" providerId="ADAL" clId="{9970EEF8-D6DD-49F4-9EFE-A35DA5C781D4}" dt="2023-02-07T14:43:48.418" v="660"/>
        <pc:sldMkLst>
          <pc:docMk/>
          <pc:sldMk cId="825261919" sldId="318"/>
        </pc:sldMkLst>
        <pc:picChg chg="add mod">
          <ac:chgData name="Phil Gaiter" userId="9fb589d0-0ae9-439a-a609-dee8be76dd45" providerId="ADAL" clId="{9970EEF8-D6DD-49F4-9EFE-A35DA5C781D4}" dt="2023-02-07T10:22:18.245" v="164" actId="1076"/>
          <ac:picMkLst>
            <pc:docMk/>
            <pc:sldMk cId="825261919" sldId="318"/>
            <ac:picMk id="2" creationId="{45FCBFC8-FBA4-8E16-0032-74AB74140720}"/>
          </ac:picMkLst>
        </pc:picChg>
        <pc:picChg chg="del">
          <ac:chgData name="Phil Gaiter" userId="9fb589d0-0ae9-439a-a609-dee8be76dd45" providerId="ADAL" clId="{9970EEF8-D6DD-49F4-9EFE-A35DA5C781D4}" dt="2023-02-07T10:21:42.386" v="162" actId="478"/>
          <ac:picMkLst>
            <pc:docMk/>
            <pc:sldMk cId="825261919" sldId="318"/>
            <ac:picMk id="5" creationId="{08CBA01B-3D0D-42FD-8D17-A65063BFE808}"/>
          </ac:picMkLst>
        </pc:picChg>
      </pc:sldChg>
      <pc:sldChg chg="del">
        <pc:chgData name="Phil Gaiter" userId="9fb589d0-0ae9-439a-a609-dee8be76dd45" providerId="ADAL" clId="{9970EEF8-D6DD-49F4-9EFE-A35DA5C781D4}" dt="2023-02-06T15:53:38.817" v="35" actId="47"/>
        <pc:sldMkLst>
          <pc:docMk/>
          <pc:sldMk cId="3955038295" sldId="342"/>
        </pc:sldMkLst>
      </pc:sldChg>
      <pc:sldChg chg="del">
        <pc:chgData name="Phil Gaiter" userId="9fb589d0-0ae9-439a-a609-dee8be76dd45" providerId="ADAL" clId="{9970EEF8-D6DD-49F4-9EFE-A35DA5C781D4}" dt="2023-02-06T15:53:40.117" v="36" actId="47"/>
        <pc:sldMkLst>
          <pc:docMk/>
          <pc:sldMk cId="3591744291" sldId="343"/>
        </pc:sldMkLst>
      </pc:sldChg>
      <pc:sldChg chg="del">
        <pc:chgData name="Phil Gaiter" userId="9fb589d0-0ae9-439a-a609-dee8be76dd45" providerId="ADAL" clId="{9970EEF8-D6DD-49F4-9EFE-A35DA5C781D4}" dt="2023-02-06T15:53:40.947" v="37" actId="47"/>
        <pc:sldMkLst>
          <pc:docMk/>
          <pc:sldMk cId="3692645573" sldId="344"/>
        </pc:sldMkLst>
      </pc:sldChg>
      <pc:sldChg chg="del">
        <pc:chgData name="Phil Gaiter" userId="9fb589d0-0ae9-439a-a609-dee8be76dd45" providerId="ADAL" clId="{9970EEF8-D6DD-49F4-9EFE-A35DA5C781D4}" dt="2023-02-06T17:48:46" v="39" actId="2696"/>
        <pc:sldMkLst>
          <pc:docMk/>
          <pc:sldMk cId="1446619981" sldId="345"/>
        </pc:sldMkLst>
      </pc:sldChg>
      <pc:sldChg chg="modSp mod">
        <pc:chgData name="Phil Gaiter" userId="9fb589d0-0ae9-439a-a609-dee8be76dd45" providerId="ADAL" clId="{9970EEF8-D6DD-49F4-9EFE-A35DA5C781D4}" dt="2023-02-07T10:42:02.598" v="630" actId="313"/>
        <pc:sldMkLst>
          <pc:docMk/>
          <pc:sldMk cId="512258851" sldId="347"/>
        </pc:sldMkLst>
        <pc:spChg chg="mod">
          <ac:chgData name="Phil Gaiter" userId="9fb589d0-0ae9-439a-a609-dee8be76dd45" providerId="ADAL" clId="{9970EEF8-D6DD-49F4-9EFE-A35DA5C781D4}" dt="2023-02-07T10:42:02.598" v="630" actId="313"/>
          <ac:spMkLst>
            <pc:docMk/>
            <pc:sldMk cId="512258851" sldId="347"/>
            <ac:spMk id="3" creationId="{00000000-0000-0000-0000-000000000000}"/>
          </ac:spMkLst>
        </pc:spChg>
      </pc:sldChg>
      <pc:sldChg chg="del">
        <pc:chgData name="Phil Gaiter" userId="9fb589d0-0ae9-439a-a609-dee8be76dd45" providerId="ADAL" clId="{9970EEF8-D6DD-49F4-9EFE-A35DA5C781D4}" dt="2023-02-07T10:24:19.060" v="170" actId="2696"/>
        <pc:sldMkLst>
          <pc:docMk/>
          <pc:sldMk cId="1811580389" sldId="348"/>
        </pc:sldMkLst>
      </pc:sldChg>
      <pc:sldChg chg="del">
        <pc:chgData name="Phil Gaiter" userId="9fb589d0-0ae9-439a-a609-dee8be76dd45" providerId="ADAL" clId="{9970EEF8-D6DD-49F4-9EFE-A35DA5C781D4}" dt="2023-02-07T10:25:03.859" v="171" actId="2696"/>
        <pc:sldMkLst>
          <pc:docMk/>
          <pc:sldMk cId="2169880054" sldId="349"/>
        </pc:sldMkLst>
      </pc:sldChg>
      <pc:sldChg chg="modSp mod">
        <pc:chgData name="Phil Gaiter" userId="9fb589d0-0ae9-439a-a609-dee8be76dd45" providerId="ADAL" clId="{9970EEF8-D6DD-49F4-9EFE-A35DA5C781D4}" dt="2023-02-07T16:07:11.179" v="661" actId="1076"/>
        <pc:sldMkLst>
          <pc:docMk/>
          <pc:sldMk cId="1474997800" sldId="350"/>
        </pc:sldMkLst>
        <pc:spChg chg="mod">
          <ac:chgData name="Phil Gaiter" userId="9fb589d0-0ae9-439a-a609-dee8be76dd45" providerId="ADAL" clId="{9970EEF8-D6DD-49F4-9EFE-A35DA5C781D4}" dt="2023-02-07T10:49:26.267" v="658" actId="20577"/>
          <ac:spMkLst>
            <pc:docMk/>
            <pc:sldMk cId="1474997800" sldId="350"/>
            <ac:spMk id="6" creationId="{38E0EFCA-D5EF-44E7-8533-8BBDC89FF514}"/>
          </ac:spMkLst>
        </pc:spChg>
        <pc:picChg chg="mod">
          <ac:chgData name="Phil Gaiter" userId="9fb589d0-0ae9-439a-a609-dee8be76dd45" providerId="ADAL" clId="{9970EEF8-D6DD-49F4-9EFE-A35DA5C781D4}" dt="2023-02-07T16:07:11.179" v="661" actId="1076"/>
          <ac:picMkLst>
            <pc:docMk/>
            <pc:sldMk cId="1474997800" sldId="350"/>
            <ac:picMk id="7" creationId="{56093CBD-F2A5-46A9-950D-D0819661B194}"/>
          </ac:picMkLst>
        </pc:picChg>
      </pc:sldChg>
      <pc:sldChg chg="del">
        <pc:chgData name="Phil Gaiter" userId="9fb589d0-0ae9-439a-a609-dee8be76dd45" providerId="ADAL" clId="{9970EEF8-D6DD-49F4-9EFE-A35DA5C781D4}" dt="2023-02-07T10:25:42.083" v="172" actId="2696"/>
        <pc:sldMkLst>
          <pc:docMk/>
          <pc:sldMk cId="3156136344" sldId="351"/>
        </pc:sldMkLst>
      </pc:sldChg>
      <pc:sldChg chg="modSp ord">
        <pc:chgData name="Phil Gaiter" userId="9fb589d0-0ae9-439a-a609-dee8be76dd45" providerId="ADAL" clId="{9970EEF8-D6DD-49F4-9EFE-A35DA5C781D4}" dt="2023-02-07T10:37:13.069" v="564"/>
        <pc:sldMkLst>
          <pc:docMk/>
          <pc:sldMk cId="1442264753" sldId="361"/>
        </pc:sldMkLst>
        <pc:picChg chg="mod">
          <ac:chgData name="Phil Gaiter" userId="9fb589d0-0ae9-439a-a609-dee8be76dd45" providerId="ADAL" clId="{9970EEF8-D6DD-49F4-9EFE-A35DA5C781D4}" dt="2023-02-06T15:53:18.779" v="34" actId="1076"/>
          <ac:picMkLst>
            <pc:docMk/>
            <pc:sldMk cId="1442264753" sldId="361"/>
            <ac:picMk id="6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1394" cy="49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>
            <a:lvl1pPr defTabSz="918472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775" y="1"/>
            <a:ext cx="2951392" cy="49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>
            <a:lvl1pPr algn="r" defTabSz="918472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3637"/>
            <a:ext cx="2951394" cy="49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8" tIns="46034" rIns="92068" bIns="46034" numCol="1" anchor="b" anchorCtr="0" compatLnSpc="1">
            <a:prstTxWarp prst="textNoShape">
              <a:avLst/>
            </a:prstTxWarp>
          </a:bodyPr>
          <a:lstStyle>
            <a:lvl1pPr defTabSz="918472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775" y="9443637"/>
            <a:ext cx="2951392" cy="49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8" tIns="46034" rIns="92068" bIns="46034" numCol="1" anchor="b" anchorCtr="0" compatLnSpc="1">
            <a:prstTxWarp prst="textNoShape">
              <a:avLst/>
            </a:prstTxWarp>
          </a:bodyPr>
          <a:lstStyle>
            <a:lvl1pPr algn="r" defTabSz="918472" eaLnBrk="1" hangingPunct="1">
              <a:defRPr sz="1200"/>
            </a:lvl1pPr>
          </a:lstStyle>
          <a:p>
            <a:pPr>
              <a:defRPr/>
            </a:pPr>
            <a:fld id="{8A006170-CFBA-49BD-88C5-F32AA451523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6473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1394" cy="49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>
            <a:lvl1pPr defTabSz="918472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775" y="1"/>
            <a:ext cx="2951392" cy="49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>
            <a:lvl1pPr algn="r" defTabSz="918472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5963" y="747713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717" y="4721011"/>
            <a:ext cx="5447355" cy="447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37"/>
            <a:ext cx="2951394" cy="49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8" tIns="46034" rIns="92068" bIns="46034" numCol="1" anchor="b" anchorCtr="0" compatLnSpc="1">
            <a:prstTxWarp prst="textNoShape">
              <a:avLst/>
            </a:prstTxWarp>
          </a:bodyPr>
          <a:lstStyle>
            <a:lvl1pPr defTabSz="918472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775" y="9443637"/>
            <a:ext cx="2951392" cy="49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8" tIns="46034" rIns="92068" bIns="46034" numCol="1" anchor="b" anchorCtr="0" compatLnSpc="1">
            <a:prstTxWarp prst="textNoShape">
              <a:avLst/>
            </a:prstTxWarp>
          </a:bodyPr>
          <a:lstStyle>
            <a:lvl1pPr algn="r" defTabSz="918472" eaLnBrk="1" hangingPunct="1">
              <a:defRPr sz="1200"/>
            </a:lvl1pPr>
          </a:lstStyle>
          <a:p>
            <a:pPr>
              <a:defRPr/>
            </a:pPr>
            <a:fld id="{AA7DCC19-C783-4208-8913-2AFA2BA0A57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8739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8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7DCC19-C783-4208-8913-2AFA2BA0A573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8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668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Linda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0003" indent="-29106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9111" indent="-23285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6432" indent="-23285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3753" indent="-23285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9457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35161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0865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6569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8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8A7E0D-FD87-47FC-AF44-AF7836C97B57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8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934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Dawn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0003" indent="-29106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9111" indent="-23285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6432" indent="-23285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3753" indent="-23285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9457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35161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0865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6569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8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0AEB4E-DF80-4C5A-8FCB-FEC440150A14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8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849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3Dawn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0003" indent="-29106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9111" indent="-23285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6432" indent="-23285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3753" indent="-23285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9457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35161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0865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6569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8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9A8A89-BB8D-4F03-BD9C-842E47AD70D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8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136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Dawn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0003" indent="-29106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9111" indent="-23285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6432" indent="-23285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3753" indent="-23285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9457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35161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0865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6569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49A8A89-BB8D-4F03-BD9C-842E47AD70DB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6136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4EF7A-71CD-4DFA-97E8-C68BD37330A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51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20256-0A29-49C3-B48C-A6C3754D7F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904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B49A7-B48E-4C33-A857-1CE238FB3E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114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4EF7A-71CD-4DFA-97E8-C68BD37330A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3974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26308-EEFE-43F7-96F6-E569064D8A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4211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31279-FA9A-4369-8215-14B95371EB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5189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DE1A2-77AA-4489-A5D5-091D7C6FE2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3877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453CE-3FEA-4112-9503-858C97108E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084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7CEE4-06BD-4716-B5BF-B3BB51B3D9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1819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C6E73-565C-4112-957B-F3964864E6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0009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BD000-548F-4652-B778-2033E769F4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5980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26308-EEFE-43F7-96F6-E569064D8A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4805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79B9B-7EF2-47C4-AD5D-8211887A8B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9596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20256-0A29-49C3-B48C-A6C3754D7F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2922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B49A7-B48E-4C33-A857-1CE238FB3E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546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31279-FA9A-4369-8215-14B95371EB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9347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DE1A2-77AA-4489-A5D5-091D7C6FE2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1587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453CE-3FEA-4112-9503-858C97108E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595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7CEE4-06BD-4716-B5BF-B3BB51B3D9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2358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C6E73-565C-4112-957B-F3964864E6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537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BD000-548F-4652-B778-2033E769F4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1995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79B9B-7EF2-47C4-AD5D-8211887A8B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2815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915B010-442E-4E95-AEDC-737854F1EC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915B010-442E-4E95-AEDC-737854F1EC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52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ordonschools.aberdeenshire.sch.uk/course-choice-information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mykidscareer.com/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7" y="0"/>
            <a:ext cx="990575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Picture 5" descr="A picture containing tree, grass, outdoor, nature&#10;&#10;Description automatically generated">
            <a:extLst>
              <a:ext uri="{FF2B5EF4-FFF2-40B4-BE49-F238E27FC236}">
                <a16:creationId xmlns:a16="http://schemas.microsoft.com/office/drawing/2014/main" id="{1C7D09D8-8B7D-4B5C-ACC2-61007A7A19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r="13170"/>
          <a:stretch/>
        </p:blipFill>
        <p:spPr>
          <a:xfrm>
            <a:off x="20" y="10"/>
            <a:ext cx="8081984" cy="6857990"/>
          </a:xfrm>
          <a:prstGeom prst="rect">
            <a:avLst/>
          </a:prstGeom>
        </p:spPr>
      </p:pic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76164" y="0"/>
            <a:ext cx="4229836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 useBgFill="1">
        <p:nvSpPr>
          <p:cNvPr id="78" name="Freeform: Shape 77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7933" y="0"/>
            <a:ext cx="4098067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441323" y="0"/>
            <a:ext cx="2055400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25904" y="1928321"/>
            <a:ext cx="3730242" cy="2700062"/>
          </a:xfrm>
        </p:spPr>
        <p:txBody>
          <a:bodyPr>
            <a:noAutofit/>
          </a:bodyPr>
          <a:lstStyle/>
          <a:p>
            <a:pPr algn="ctr" eaLnBrk="1" hangingPunct="1">
              <a:spcBef>
                <a:spcPts val="0"/>
              </a:spcBef>
              <a:buNone/>
            </a:pPr>
            <a:r>
              <a:rPr lang="en-GB" altLang="en-US" b="1" dirty="0">
                <a:solidFill>
                  <a:srgbClr val="7030A0"/>
                </a:solidFill>
              </a:rPr>
              <a:t>S2 Broad General Education:</a:t>
            </a:r>
          </a:p>
          <a:p>
            <a:pPr algn="ctr" eaLnBrk="1" hangingPunct="1">
              <a:spcBef>
                <a:spcPts val="0"/>
              </a:spcBef>
              <a:buNone/>
            </a:pPr>
            <a:endParaRPr lang="en-GB" sz="1200" dirty="0">
              <a:solidFill>
                <a:srgbClr val="7030A0"/>
              </a:solidFill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GB" altLang="en-US" b="1" dirty="0">
                <a:solidFill>
                  <a:srgbClr val="7030A0"/>
                </a:solidFill>
              </a:rPr>
              <a:t>Personalising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GB" altLang="en-US" b="1" dirty="0">
                <a:solidFill>
                  <a:srgbClr val="7030A0"/>
                </a:solidFill>
              </a:rPr>
              <a:t>the </a:t>
            </a:r>
            <a:r>
              <a:rPr lang="en-GB" altLang="en-US" b="1" dirty="0">
                <a:solidFill>
                  <a:srgbClr val="7030A0"/>
                </a:solidFill>
                <a:latin typeface="Arial"/>
              </a:rPr>
              <a:t>transition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GB" altLang="en-US" b="1" dirty="0">
                <a:solidFill>
                  <a:srgbClr val="7030A0"/>
                </a:solidFill>
                <a:latin typeface="Arial"/>
              </a:rPr>
              <a:t>i</a:t>
            </a:r>
            <a:r>
              <a:rPr lang="en-GB" altLang="en-US" b="1" dirty="0">
                <a:solidFill>
                  <a:srgbClr val="7030A0"/>
                </a:solidFill>
              </a:rPr>
              <a:t>nto S3</a:t>
            </a:r>
          </a:p>
        </p:txBody>
      </p:sp>
      <p:sp>
        <p:nvSpPr>
          <p:cNvPr id="5" name="Rectangle 4"/>
          <p:cNvSpPr/>
          <p:nvPr/>
        </p:nvSpPr>
        <p:spPr>
          <a:xfrm>
            <a:off x="7595393" y="5000330"/>
            <a:ext cx="2279979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Curriculum Information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Evening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February 2023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1A647BB1-6D05-2135-CC61-2398C83903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649" y="134121"/>
            <a:ext cx="836662" cy="11361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8B2176-E1F8-DFD7-5849-784C63549BB0}"/>
              </a:ext>
            </a:extLst>
          </p:cNvPr>
          <p:cNvSpPr txBox="1"/>
          <p:nvPr/>
        </p:nvSpPr>
        <p:spPr>
          <a:xfrm>
            <a:off x="7209776" y="1229948"/>
            <a:ext cx="2329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92D050"/>
                </a:solidFill>
              </a:rPr>
              <a:t>The Gordon Schools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5030" y="1080120"/>
            <a:ext cx="9835937" cy="5517232"/>
          </a:xfrm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defRPr/>
            </a:pPr>
            <a:r>
              <a:rPr lang="en-GB" altLang="en-US" sz="2800" dirty="0">
                <a:solidFill>
                  <a:srgbClr val="00B050"/>
                </a:solidFill>
              </a:rPr>
              <a:t>Team Game – Parents / Carers, Pupils, Community, Teachers &amp; Support Colleagues, FHs, PTs &amp; SLT</a:t>
            </a:r>
          </a:p>
          <a:p>
            <a:pPr marL="0" indent="0" fontAlgn="auto">
              <a:spcAft>
                <a:spcPts val="0"/>
              </a:spcAft>
              <a:buClr>
                <a:srgbClr val="7030A0"/>
              </a:buClr>
              <a:buNone/>
              <a:defRPr/>
            </a:pPr>
            <a:endParaRPr lang="en-GB" altLang="en-US" sz="1200" dirty="0">
              <a:solidFill>
                <a:srgbClr val="00B05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defRPr/>
            </a:pPr>
            <a:r>
              <a:rPr lang="en-GB" altLang="en-US" sz="2800" dirty="0">
                <a:solidFill>
                  <a:srgbClr val="00B050"/>
                </a:solidFill>
              </a:rPr>
              <a:t>Stronger Attendance = Stronger Qualifications</a:t>
            </a:r>
          </a:p>
          <a:p>
            <a:pPr marL="0" indent="0" fontAlgn="auto">
              <a:spcAft>
                <a:spcPts val="0"/>
              </a:spcAft>
              <a:buClr>
                <a:srgbClr val="7030A0"/>
              </a:buClr>
              <a:buNone/>
              <a:defRPr/>
            </a:pPr>
            <a:endParaRPr lang="en-GB" altLang="en-US" sz="1200" dirty="0">
              <a:solidFill>
                <a:srgbClr val="00B05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defRPr/>
            </a:pPr>
            <a:r>
              <a:rPr lang="en-GB" altLang="en-US" sz="2800" dirty="0">
                <a:solidFill>
                  <a:srgbClr val="00B050"/>
                </a:solidFill>
              </a:rPr>
              <a:t>“Hard work beats talent…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None/>
              <a:defRPr/>
            </a:pPr>
            <a:r>
              <a:rPr lang="en-GB" altLang="en-US" sz="2800" dirty="0">
                <a:solidFill>
                  <a:srgbClr val="00B050"/>
                </a:solidFill>
              </a:rPr>
              <a:t>    …when talent doesn’t work hard”</a:t>
            </a:r>
          </a:p>
          <a:p>
            <a:pPr marL="0" indent="0" fontAlgn="auto">
              <a:spcAft>
                <a:spcPts val="0"/>
              </a:spcAft>
              <a:buClr>
                <a:srgbClr val="7030A0"/>
              </a:buClr>
              <a:buNone/>
              <a:defRPr/>
            </a:pPr>
            <a:endParaRPr lang="en-GB" altLang="en-US" sz="1200" dirty="0">
              <a:solidFill>
                <a:srgbClr val="00B05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defRPr/>
            </a:pPr>
            <a:r>
              <a:rPr lang="en-GB" altLang="en-US" sz="2800" dirty="0">
                <a:solidFill>
                  <a:srgbClr val="00B050"/>
                </a:solidFill>
              </a:rPr>
              <a:t>Resilience: be inspired to do better always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defRPr/>
            </a:pPr>
            <a:endParaRPr lang="en-GB" altLang="en-US" sz="1200" dirty="0">
              <a:solidFill>
                <a:srgbClr val="00B05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defRPr/>
            </a:pPr>
            <a:r>
              <a:rPr lang="en-GB" altLang="en-US" sz="2800" dirty="0">
                <a:solidFill>
                  <a:srgbClr val="00B050"/>
                </a:solidFill>
              </a:rPr>
              <a:t>Literacy and Numeracy are key skills for all learning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None/>
              <a:defRPr/>
            </a:pPr>
            <a:endParaRPr lang="en-GB" altLang="en-US" sz="1200" dirty="0">
              <a:solidFill>
                <a:srgbClr val="00B05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defRPr/>
            </a:pPr>
            <a:r>
              <a:rPr lang="en-GB" altLang="en-US" sz="2800" dirty="0">
                <a:solidFill>
                  <a:srgbClr val="00B050"/>
                </a:solidFill>
              </a:rPr>
              <a:t>Learning Conversations: knowing where you are in your learning and next steps to improve</a:t>
            </a:r>
          </a:p>
          <a:p>
            <a:pPr fontAlgn="auto">
              <a:spcAft>
                <a:spcPts val="0"/>
              </a:spcAft>
              <a:defRPr/>
            </a:pPr>
            <a:endParaRPr lang="en-GB" altLang="en-US" sz="2400" dirty="0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812539" y="260648"/>
            <a:ext cx="82809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Supporting Pupils to Achieve and Aspire</a:t>
            </a:r>
          </a:p>
        </p:txBody>
      </p:sp>
      <p:pic>
        <p:nvPicPr>
          <p:cNvPr id="7" name="Picture 5" descr="New 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510" y="6255522"/>
            <a:ext cx="440412" cy="50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21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84648" y="147389"/>
            <a:ext cx="6264696" cy="640085"/>
          </a:xfrm>
        </p:spPr>
        <p:txBody>
          <a:bodyPr/>
          <a:lstStyle/>
          <a:p>
            <a:pPr eaLnBrk="1" hangingPunct="1"/>
            <a:r>
              <a:rPr lang="en-GB" altLang="en-US" sz="3600" b="1" dirty="0">
                <a:solidFill>
                  <a:srgbClr val="7030A0"/>
                </a:solidFill>
              </a:rPr>
              <a:t>Transition from S2 into S3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0472" y="1078804"/>
            <a:ext cx="4998041" cy="323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Decisions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Enjoyment / Challenge / Interest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Strengths / Development needs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Skill sets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Future career paths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Advice of Teachers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Discussion with Parents / Carers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Progression Pathways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71618" y="1078804"/>
            <a:ext cx="4106613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Support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Tracking &amp; Full Reports</a:t>
            </a: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Guidance Colleagues</a:t>
            </a: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‘My World of Work’</a:t>
            </a: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‘My Kids Career’</a:t>
            </a: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TGS Course outlines</a:t>
            </a: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Skills Development Scotland (SDS) Advisor</a:t>
            </a: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400" dirty="0">
                <a:solidFill>
                  <a:srgbClr val="00B050"/>
                </a:solidFill>
                <a:latin typeface="Arial"/>
              </a:rPr>
              <a:t>Current S3 pupils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002" y="4602507"/>
            <a:ext cx="88739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It’s important that each individual pupil considers their decisions.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Friendship groups and Teachers may change over time.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Creating a pathway(s) that will bring you to your chosen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positive destination and / or having broad options to draw upon.</a:t>
            </a:r>
          </a:p>
        </p:txBody>
      </p:sp>
      <p:pic>
        <p:nvPicPr>
          <p:cNvPr id="8" name="Picture 7" descr="New Picture">
            <a:extLst>
              <a:ext uri="{FF2B5EF4-FFF2-40B4-BE49-F238E27FC236}">
                <a16:creationId xmlns:a16="http://schemas.microsoft.com/office/drawing/2014/main" id="{51C81D38-40BD-4984-97BE-6335A1833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453" y="216470"/>
            <a:ext cx="440412" cy="50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258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E0EFCA-D5EF-44E7-8533-8BBDC89FF514}"/>
              </a:ext>
            </a:extLst>
          </p:cNvPr>
          <p:cNvSpPr txBox="1"/>
          <p:nvPr/>
        </p:nvSpPr>
        <p:spPr>
          <a:xfrm>
            <a:off x="5371381" y="379562"/>
            <a:ext cx="453461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Example of a TGS course descriptor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These can be accessed via the TGS website: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hlinkClick r:id="rId2"/>
              </a:rPr>
              <a:t>Course choice information (gordonschools.aberdeenshire.sch.uk)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Go to: Curriculum – Course Choice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one page document summarising the benefits, skills, assessments, progression &amp;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career pathways of that subject</a:t>
            </a:r>
          </a:p>
        </p:txBody>
      </p:sp>
      <p:pic>
        <p:nvPicPr>
          <p:cNvPr id="7" name="Picture 6" descr="New Picture">
            <a:extLst>
              <a:ext uri="{FF2B5EF4-FFF2-40B4-BE49-F238E27FC236}">
                <a16:creationId xmlns:a16="http://schemas.microsoft.com/office/drawing/2014/main" id="{56093CBD-F2A5-46A9-950D-D0819661B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32" y="68185"/>
            <a:ext cx="440412" cy="50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8F360C-83BE-4B31-800B-A5AFF6906D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827" t="20560" r="31100" b="7475"/>
          <a:stretch/>
        </p:blipFill>
        <p:spPr>
          <a:xfrm>
            <a:off x="56456" y="99000"/>
            <a:ext cx="5090718" cy="6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97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817096" y="1556792"/>
            <a:ext cx="2952328" cy="669801"/>
          </a:xfrm>
        </p:spPr>
        <p:txBody>
          <a:bodyPr/>
          <a:lstStyle/>
          <a:p>
            <a:pPr eaLnBrk="1" hangingPunct="1"/>
            <a:r>
              <a:rPr lang="en-GB" altLang="en-US" sz="4000" b="1" dirty="0">
                <a:solidFill>
                  <a:srgbClr val="7030A0"/>
                </a:solidFill>
              </a:rPr>
              <a:t>S3 Options</a:t>
            </a:r>
            <a:r>
              <a:rPr lang="en-GB" altLang="en-US" sz="4000" b="1" dirty="0">
                <a:solidFill>
                  <a:srgbClr val="CC00CC"/>
                </a:solidFill>
              </a:rPr>
              <a:t> </a:t>
            </a:r>
          </a:p>
        </p:txBody>
      </p:sp>
      <p:pic>
        <p:nvPicPr>
          <p:cNvPr id="7" name="Picture 6" descr="New 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295" y="6237312"/>
            <a:ext cx="440412" cy="50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E09804-2CA1-4E63-AE6D-07E370334145}"/>
              </a:ext>
            </a:extLst>
          </p:cNvPr>
          <p:cNvSpPr txBox="1"/>
          <p:nvPr/>
        </p:nvSpPr>
        <p:spPr>
          <a:xfrm>
            <a:off x="5314369" y="2420888"/>
            <a:ext cx="44796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B050"/>
                </a:solidFill>
              </a:rPr>
              <a:t>Personalising from the</a:t>
            </a:r>
          </a:p>
          <a:p>
            <a:r>
              <a:rPr lang="en-GB" sz="2800" dirty="0">
                <a:solidFill>
                  <a:srgbClr val="00B050"/>
                </a:solidFill>
              </a:rPr>
              <a:t>Curriculum Areas, </a:t>
            </a:r>
          </a:p>
          <a:p>
            <a:r>
              <a:rPr lang="en-GB" sz="2800" dirty="0">
                <a:solidFill>
                  <a:srgbClr val="00B050"/>
                </a:solidFill>
              </a:rPr>
              <a:t>including reserve subjects in some curriculum areas</a:t>
            </a:r>
          </a:p>
        </p:txBody>
      </p:sp>
      <p:pic>
        <p:nvPicPr>
          <p:cNvPr id="2" name="Picture 1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B5C2A13A-5BCD-DAC1-189B-14193BCC1A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1" t="20491" r="31779" b="6400"/>
          <a:stretch/>
        </p:blipFill>
        <p:spPr bwMode="auto">
          <a:xfrm>
            <a:off x="185293" y="72961"/>
            <a:ext cx="4968000" cy="66662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2562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4788" y="-2602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7030A0"/>
                </a:solidFill>
              </a:rPr>
              <a:t>Progression Pathways</a:t>
            </a:r>
          </a:p>
          <a:p>
            <a:pPr algn="ctr"/>
            <a:r>
              <a:rPr lang="en-GB" sz="2400" b="1" dirty="0">
                <a:solidFill>
                  <a:srgbClr val="00B050"/>
                </a:solidFill>
              </a:rPr>
              <a:t>Expressive Arts example</a:t>
            </a:r>
            <a:r>
              <a:rPr lang="en-GB" sz="2400" b="1" dirty="0">
                <a:solidFill>
                  <a:srgbClr val="92D050"/>
                </a:solidFill>
              </a:rPr>
              <a:t> </a:t>
            </a:r>
          </a:p>
        </p:txBody>
      </p:sp>
      <p:pic>
        <p:nvPicPr>
          <p:cNvPr id="4" name="Picture 3" descr="New 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290" y="6162329"/>
            <a:ext cx="440412" cy="50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45FCBFC8-FBA4-8E16-0032-74AB741407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8" t="20629" r="14902" b="7395"/>
          <a:stretch/>
        </p:blipFill>
        <p:spPr bwMode="auto">
          <a:xfrm>
            <a:off x="632520" y="832188"/>
            <a:ext cx="8460000" cy="5946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5261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 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116" y="6237312"/>
            <a:ext cx="440412" cy="50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66CE847B-80B9-1C01-9147-BF82B21350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0" t="12964" r="16269" b="10183"/>
          <a:stretch/>
        </p:blipFill>
        <p:spPr bwMode="auto">
          <a:xfrm>
            <a:off x="136907" y="178267"/>
            <a:ext cx="8915135" cy="633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1094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06D6D1BC-08C2-9A9B-B622-FBEEE6388D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9" t="7557" r="5362" b="4425"/>
          <a:stretch/>
        </p:blipFill>
        <p:spPr bwMode="auto">
          <a:xfrm>
            <a:off x="0" y="0"/>
            <a:ext cx="5973365" cy="439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8D41465-201B-6406-EE6D-6C38D2BADD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2" t="7995" r="10838" b="4350"/>
          <a:stretch/>
        </p:blipFill>
        <p:spPr bwMode="auto">
          <a:xfrm>
            <a:off x="4900580" y="2741291"/>
            <a:ext cx="5008903" cy="406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F07062-95B0-10B0-6B57-AF4E3BDFDF21}"/>
              </a:ext>
            </a:extLst>
          </p:cNvPr>
          <p:cNvSpPr txBox="1"/>
          <p:nvPr/>
        </p:nvSpPr>
        <p:spPr>
          <a:xfrm>
            <a:off x="6172350" y="446890"/>
            <a:ext cx="35381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My World of Work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Supporting families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D330C3-36C9-031B-76B7-A6D1DCBC7327}"/>
              </a:ext>
            </a:extLst>
          </p:cNvPr>
          <p:cNvSpPr txBox="1"/>
          <p:nvPr/>
        </p:nvSpPr>
        <p:spPr>
          <a:xfrm>
            <a:off x="191862" y="5000481"/>
            <a:ext cx="438934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Skills Development Scotland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TGS support: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Lisa.OBrien@sds.co.uk</a:t>
            </a:r>
          </a:p>
        </p:txBody>
      </p:sp>
    </p:spTree>
    <p:extLst>
      <p:ext uri="{BB962C8B-B14F-4D97-AF65-F5344CB8AC3E}">
        <p14:creationId xmlns:p14="http://schemas.microsoft.com/office/powerpoint/2010/main" val="298424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F7BE06-8188-4446-97F8-CDEB85375D69}"/>
              </a:ext>
            </a:extLst>
          </p:cNvPr>
          <p:cNvSpPr txBox="1"/>
          <p:nvPr/>
        </p:nvSpPr>
        <p:spPr>
          <a:xfrm>
            <a:off x="122318" y="650795"/>
            <a:ext cx="315596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My Kid's Career: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B3587A-AA43-4EBE-9D16-008DE9E28E77}"/>
              </a:ext>
            </a:extLst>
          </p:cNvPr>
          <p:cNvSpPr txBox="1"/>
          <p:nvPr/>
        </p:nvSpPr>
        <p:spPr>
          <a:xfrm>
            <a:off x="2452083" y="6244698"/>
            <a:ext cx="517023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2"/>
              </a:rPr>
              <a:t>https://www.mykidscareer.com/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C226FBC-EE44-B679-4DE2-EDBECA8AC8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" t="43643" r="9347" b="6348"/>
          <a:stretch/>
        </p:blipFill>
        <p:spPr bwMode="auto">
          <a:xfrm>
            <a:off x="4272793" y="45203"/>
            <a:ext cx="5259617" cy="19708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8F5EE25-852B-BBF3-D2CC-51DBDDBE65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4" t="7274" r="12382" b="4628"/>
          <a:stretch/>
        </p:blipFill>
        <p:spPr bwMode="auto">
          <a:xfrm>
            <a:off x="122318" y="2025319"/>
            <a:ext cx="5519008" cy="42565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17BBBCA-FBF0-4793-3666-BF27821250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5" t="40081" r="31833" b="21364"/>
          <a:stretch/>
        </p:blipFill>
        <p:spPr bwMode="auto">
          <a:xfrm>
            <a:off x="5772246" y="2867364"/>
            <a:ext cx="3700145" cy="25260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1475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 descr="A picture containing tree, nature, garden, highland&#10;&#10;Description automatically generated">
            <a:extLst>
              <a:ext uri="{FF2B5EF4-FFF2-40B4-BE49-F238E27FC236}">
                <a16:creationId xmlns:a16="http://schemas.microsoft.com/office/drawing/2014/main" id="{A0CA628F-7F31-4C8E-BEE6-877DDFB599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" r="-1" b="5124"/>
          <a:stretch/>
        </p:blipFill>
        <p:spPr>
          <a:xfrm>
            <a:off x="20" y="655"/>
            <a:ext cx="6593661" cy="4468659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4466372"/>
            <a:ext cx="9905999" cy="2390128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464543"/>
            <a:ext cx="6593680" cy="23919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D0659F6-0853-468D-B1B2-44FDBE98B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531" y="4466372"/>
            <a:ext cx="9913528" cy="2390128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93679" y="4466372"/>
            <a:ext cx="3316086" cy="2390128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977ACDD7-882D-4B81-A213-84C82B96B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765" y="4486258"/>
            <a:ext cx="9908070" cy="196815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D625ED14-F0D2-4FCA-87F3-4E3D2A03D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834054">
            <a:off x="5191141" y="2689159"/>
            <a:ext cx="3118759" cy="3769944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31000">
                <a:schemeClr val="accent1">
                  <a:alpha val="0"/>
                </a:schemeClr>
              </a:gs>
              <a:gs pos="85000">
                <a:schemeClr val="accent1">
                  <a:alpha val="17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121396" y="4754073"/>
            <a:ext cx="9655674" cy="144146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4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Your questions?</a:t>
            </a:r>
            <a:br>
              <a:rPr lang="en-US" altLang="en-US" sz="4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alt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en-US" sz="4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gordonschools.aca@aberdeenshire.gov.uk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97DF2B5-3C45-6C58-DBA9-9988E2102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812" y="662462"/>
            <a:ext cx="2124000" cy="288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42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010483" y="260648"/>
            <a:ext cx="3885034" cy="501922"/>
          </a:xfrm>
        </p:spPr>
        <p:txBody>
          <a:bodyPr/>
          <a:lstStyle/>
          <a:p>
            <a:r>
              <a:rPr lang="en-US" altLang="en-US" sz="3600" b="1" dirty="0">
                <a:solidFill>
                  <a:srgbClr val="7030A0"/>
                </a:solidFill>
              </a:rPr>
              <a:t>Welcome &amp; Aims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79840" y="989053"/>
            <a:ext cx="9546320" cy="5172050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7030A0"/>
              </a:buClr>
            </a:pPr>
            <a:r>
              <a:rPr lang="en-GB" altLang="en-US" sz="2800" b="1" dirty="0">
                <a:solidFill>
                  <a:srgbClr val="7030A0"/>
                </a:solidFill>
              </a:rPr>
              <a:t>To</a:t>
            </a:r>
            <a:r>
              <a:rPr lang="en-GB" altLang="en-US" sz="2800" dirty="0">
                <a:solidFill>
                  <a:srgbClr val="00B050"/>
                </a:solidFill>
              </a:rPr>
              <a:t> place transition within the context of our TGS Vision and reflect on our recent Attainment and progress</a:t>
            </a:r>
          </a:p>
          <a:p>
            <a:pPr marL="0" indent="0">
              <a:spcBef>
                <a:spcPts val="0"/>
              </a:spcBef>
              <a:buClr>
                <a:srgbClr val="7030A0"/>
              </a:buClr>
              <a:buNone/>
            </a:pPr>
            <a:endParaRPr lang="en-GB" altLang="en-US" sz="2400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Clr>
                <a:srgbClr val="7030A0"/>
              </a:buClr>
            </a:pPr>
            <a:r>
              <a:rPr lang="en-GB" altLang="en-US" sz="2800" b="1" dirty="0">
                <a:solidFill>
                  <a:srgbClr val="7030A0"/>
                </a:solidFill>
              </a:rPr>
              <a:t>To</a:t>
            </a:r>
            <a:r>
              <a:rPr lang="en-GB" altLang="en-US" sz="2800" dirty="0">
                <a:solidFill>
                  <a:srgbClr val="00B050"/>
                </a:solidFill>
              </a:rPr>
              <a:t> give an outline of Curriculum for Excellence and confirm the rationale behind our transitions in the    Broad General Education (S1 – S3)</a:t>
            </a:r>
          </a:p>
          <a:p>
            <a:pPr marL="0" indent="0">
              <a:spcBef>
                <a:spcPts val="0"/>
              </a:spcBef>
              <a:buClr>
                <a:srgbClr val="7030A0"/>
              </a:buClr>
              <a:buNone/>
            </a:pPr>
            <a:endParaRPr lang="en-GB" altLang="en-US" sz="2800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Clr>
                <a:srgbClr val="7030A0"/>
              </a:buClr>
            </a:pPr>
            <a:r>
              <a:rPr lang="en-GB" altLang="en-US" sz="2800" b="1" dirty="0">
                <a:solidFill>
                  <a:srgbClr val="7030A0"/>
                </a:solidFill>
              </a:rPr>
              <a:t>To</a:t>
            </a:r>
            <a:r>
              <a:rPr lang="en-GB" altLang="en-US" sz="2800" dirty="0">
                <a:solidFill>
                  <a:srgbClr val="00B050"/>
                </a:solidFill>
              </a:rPr>
              <a:t> explore broad pathways which support our pupils to secure future positive destinations</a:t>
            </a:r>
          </a:p>
          <a:p>
            <a:pPr marL="0" indent="0">
              <a:spcBef>
                <a:spcPts val="0"/>
              </a:spcBef>
              <a:buClr>
                <a:srgbClr val="7030A0"/>
              </a:buClr>
              <a:buNone/>
            </a:pPr>
            <a:endParaRPr lang="en-GB" altLang="en-US" sz="2400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Clr>
                <a:srgbClr val="7030A0"/>
              </a:buClr>
            </a:pPr>
            <a:r>
              <a:rPr lang="en-GB" altLang="en-US" sz="2800" b="1" dirty="0">
                <a:solidFill>
                  <a:srgbClr val="7030A0"/>
                </a:solidFill>
              </a:rPr>
              <a:t>To</a:t>
            </a:r>
            <a:r>
              <a:rPr lang="en-GB" altLang="en-US" sz="2800" dirty="0">
                <a:solidFill>
                  <a:srgbClr val="00B050"/>
                </a:solidFill>
              </a:rPr>
              <a:t> give Parents/Carers the opportunity to ask any general questions around this transition</a:t>
            </a:r>
            <a:r>
              <a:rPr lang="en-GB" altLang="en-US" sz="2800" dirty="0"/>
              <a:t>		</a:t>
            </a:r>
            <a:endParaRPr lang="en-GB" altLang="en-US" sz="3600" dirty="0"/>
          </a:p>
        </p:txBody>
      </p:sp>
      <p:pic>
        <p:nvPicPr>
          <p:cNvPr id="4" name="Picture 5" descr="New 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380" y="6255217"/>
            <a:ext cx="440412" cy="50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809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0"/>
          <a:ext cx="9905902" cy="6857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6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9033">
                  <a:extLst>
                    <a:ext uri="{9D8B030D-6E8A-4147-A177-3AD203B41FA5}">
                      <a16:colId xmlns:a16="http://schemas.microsoft.com/office/drawing/2014/main" val="995768023"/>
                    </a:ext>
                  </a:extLst>
                </a:gridCol>
              </a:tblGrid>
              <a:tr h="7079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TGS Vision</a:t>
                      </a:r>
                      <a:endParaRPr lang="en-GB" sz="120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20" marR="5572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What we aspire to…</a:t>
                      </a:r>
                    </a:p>
                  </a:txBody>
                  <a:tcPr marL="55720" marR="5572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0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</a:t>
                      </a:r>
                      <a:r>
                        <a:rPr lang="en-GB" sz="36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ogether</a:t>
                      </a:r>
                      <a:endParaRPr lang="en-GB" sz="12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20" marR="5572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 all feel included in our School community, local Huntly community and the north-east, national and global world.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 consider the consequences our actions have on others and our wider environment.</a:t>
                      </a:r>
                    </a:p>
                  </a:txBody>
                  <a:tcPr marL="55720" marR="5572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0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</a:t>
                      </a:r>
                      <a:r>
                        <a:rPr lang="en-GB" sz="36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rowing</a:t>
                      </a:r>
                      <a:endParaRPr lang="en-GB" sz="12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20" marR="5572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 value and look after our physical, mental, emotional and spiritual health.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TGS as a happy place with support where everyone can develop confidence and resilience for life in and beyond School.</a:t>
                      </a:r>
                    </a:p>
                  </a:txBody>
                  <a:tcPr marL="55720" marR="5572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0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</a:t>
                      </a:r>
                      <a:r>
                        <a:rPr lang="en-GB" sz="36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ucceeding</a:t>
                      </a:r>
                      <a:endParaRPr lang="en-GB" sz="12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20" marR="5572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Being the best possible version of yourself that you can be. Each individual learning and achieving as much as they can. Explore new things with a growth mind-set for future success.</a:t>
                      </a:r>
                      <a:endParaRPr lang="en-GB" sz="12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20" marR="5572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97503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39974" y="256679"/>
            <a:ext cx="7626052" cy="778098"/>
          </a:xfrm>
        </p:spPr>
        <p:txBody>
          <a:bodyPr/>
          <a:lstStyle/>
          <a:p>
            <a:pPr eaLnBrk="1" hangingPunct="1"/>
            <a:r>
              <a:rPr lang="en-GB" altLang="en-US" sz="4000" b="1">
                <a:solidFill>
                  <a:srgbClr val="7030A0"/>
                </a:solidFill>
              </a:rPr>
              <a:t>National Curriculum Structure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268759"/>
            <a:ext cx="8915400" cy="5479849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dirty="0">
                <a:solidFill>
                  <a:srgbClr val="00B050"/>
                </a:solidFill>
              </a:rPr>
              <a:t>S1, 2, 3: Broad General Education</a:t>
            </a:r>
          </a:p>
          <a:p>
            <a:pPr algn="ctr" eaLnBrk="1" hangingPunct="1">
              <a:buFontTx/>
              <a:buNone/>
            </a:pPr>
            <a:r>
              <a:rPr lang="en-GB" altLang="en-US" sz="2400" dirty="0">
                <a:solidFill>
                  <a:srgbClr val="00B050"/>
                </a:solidFill>
              </a:rPr>
              <a:t>(Skills &amp; Knowledge development)</a:t>
            </a:r>
          </a:p>
          <a:p>
            <a:pPr algn="ctr" eaLnBrk="1" hangingPunct="1"/>
            <a:endParaRPr lang="en-GB" altLang="en-US" dirty="0">
              <a:solidFill>
                <a:srgbClr val="00B050"/>
              </a:solidFill>
            </a:endParaRPr>
          </a:p>
          <a:p>
            <a:pPr algn="ctr" eaLnBrk="1" hangingPunct="1">
              <a:buFontTx/>
              <a:buNone/>
            </a:pPr>
            <a:endParaRPr lang="en-GB" altLang="en-US" dirty="0">
              <a:solidFill>
                <a:srgbClr val="00B050"/>
              </a:solidFill>
            </a:endParaRPr>
          </a:p>
          <a:p>
            <a:pPr algn="ctr" eaLnBrk="1" hangingPunct="1">
              <a:buFontTx/>
              <a:buNone/>
            </a:pPr>
            <a:r>
              <a:rPr lang="en-GB" altLang="en-US" dirty="0">
                <a:solidFill>
                  <a:srgbClr val="00B050"/>
                </a:solidFill>
              </a:rPr>
              <a:t>S4, 5, 6: Senior Phase</a:t>
            </a:r>
          </a:p>
          <a:p>
            <a:pPr algn="ctr" eaLnBrk="1" hangingPunct="1">
              <a:buFontTx/>
              <a:buNone/>
            </a:pPr>
            <a:r>
              <a:rPr lang="en-GB" altLang="en-US" sz="2400" dirty="0">
                <a:solidFill>
                  <a:srgbClr val="00B050"/>
                </a:solidFill>
              </a:rPr>
              <a:t>(Certification: SQA* and other Qualifications &amp; Awards)</a:t>
            </a:r>
          </a:p>
          <a:p>
            <a:pPr algn="ctr" eaLnBrk="1" hangingPunct="1">
              <a:buFontTx/>
              <a:buNone/>
            </a:pPr>
            <a:r>
              <a:rPr lang="en-GB" altLang="en-US" sz="2400" dirty="0">
                <a:solidFill>
                  <a:srgbClr val="00B050"/>
                </a:solidFill>
              </a:rPr>
              <a:t>*2024-25 new qualifications body planned for Scotland</a:t>
            </a:r>
            <a:endParaRPr lang="en-GB" altLang="en-US" dirty="0">
              <a:solidFill>
                <a:srgbClr val="00B050"/>
              </a:solidFill>
            </a:endParaRPr>
          </a:p>
          <a:p>
            <a:pPr algn="ctr" eaLnBrk="1" hangingPunct="1">
              <a:buFontTx/>
              <a:buNone/>
            </a:pPr>
            <a:endParaRPr lang="en-GB" altLang="en-US" dirty="0">
              <a:solidFill>
                <a:srgbClr val="00B050"/>
              </a:solidFill>
            </a:endParaRPr>
          </a:p>
          <a:p>
            <a:pPr algn="ctr" eaLnBrk="1" hangingPunct="1">
              <a:buFontTx/>
              <a:buNone/>
            </a:pPr>
            <a:endParaRPr lang="en-GB" altLang="en-US" dirty="0">
              <a:solidFill>
                <a:srgbClr val="00B050"/>
              </a:solidFill>
            </a:endParaRPr>
          </a:p>
          <a:p>
            <a:pPr algn="ctr" eaLnBrk="1" hangingPunct="1">
              <a:buFontTx/>
              <a:buNone/>
            </a:pPr>
            <a:r>
              <a:rPr lang="en-GB" altLang="en-US" dirty="0">
                <a:solidFill>
                  <a:srgbClr val="00B050"/>
                </a:solidFill>
              </a:rPr>
              <a:t>Positive (post-school) Destination(s)</a:t>
            </a:r>
          </a:p>
        </p:txBody>
      </p:sp>
      <p:sp>
        <p:nvSpPr>
          <p:cNvPr id="5124" name="AutoShape 5"/>
          <p:cNvSpPr>
            <a:spLocks noChangeArrowheads="1"/>
          </p:cNvSpPr>
          <p:nvPr/>
        </p:nvSpPr>
        <p:spPr bwMode="auto">
          <a:xfrm>
            <a:off x="4484687" y="2421384"/>
            <a:ext cx="936625" cy="1007616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5" name="AutoShape 6"/>
          <p:cNvSpPr>
            <a:spLocks noChangeArrowheads="1"/>
          </p:cNvSpPr>
          <p:nvPr/>
        </p:nvSpPr>
        <p:spPr bwMode="auto">
          <a:xfrm>
            <a:off x="4484687" y="5048609"/>
            <a:ext cx="936625" cy="1007616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New 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979" y="6177133"/>
            <a:ext cx="501441" cy="5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264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ubtitle 2"/>
          <p:cNvSpPr>
            <a:spLocks noGrp="1"/>
          </p:cNvSpPr>
          <p:nvPr>
            <p:ph type="subTitle" idx="1"/>
          </p:nvPr>
        </p:nvSpPr>
        <p:spPr>
          <a:xfrm>
            <a:off x="1238250" y="2631118"/>
            <a:ext cx="7429500" cy="2808312"/>
          </a:xfrm>
        </p:spPr>
        <p:txBody>
          <a:bodyPr/>
          <a:lstStyle/>
          <a:p>
            <a:r>
              <a:rPr lang="en-GB" altLang="en-US" sz="3600" b="1" dirty="0">
                <a:solidFill>
                  <a:srgbClr val="7030A0"/>
                </a:solidFill>
              </a:rPr>
              <a:t>A review of our attainment</a:t>
            </a:r>
          </a:p>
          <a:p>
            <a:endParaRPr lang="en-GB" altLang="en-US" b="1" dirty="0">
              <a:solidFill>
                <a:srgbClr val="00B050"/>
              </a:solidFill>
            </a:endParaRPr>
          </a:p>
          <a:p>
            <a:r>
              <a:rPr lang="en-GB" altLang="en-US" sz="3200" b="1" dirty="0">
                <a:solidFill>
                  <a:srgbClr val="00B050"/>
                </a:solidFill>
              </a:rPr>
              <a:t>Celebrating successes and </a:t>
            </a:r>
          </a:p>
          <a:p>
            <a:r>
              <a:rPr lang="en-GB" altLang="en-US" sz="3200" b="1" dirty="0">
                <a:solidFill>
                  <a:srgbClr val="00B050"/>
                </a:solidFill>
              </a:rPr>
              <a:t>learning lessons</a:t>
            </a:r>
          </a:p>
          <a:p>
            <a:r>
              <a:rPr lang="en-GB" altLang="en-US" sz="3200" b="1" dirty="0">
                <a:solidFill>
                  <a:srgbClr val="00B050"/>
                </a:solidFill>
              </a:rPr>
              <a:t>2019-2022</a:t>
            </a:r>
          </a:p>
          <a:p>
            <a:endParaRPr lang="en-GB" altLang="en-US" sz="3200" b="1" dirty="0">
              <a:solidFill>
                <a:srgbClr val="00B050"/>
              </a:solidFill>
            </a:endParaRPr>
          </a:p>
          <a:p>
            <a:endParaRPr lang="en-GB" altLang="en-US" sz="3200" b="1" dirty="0">
              <a:solidFill>
                <a:srgbClr val="00B050"/>
              </a:solidFill>
            </a:endParaRPr>
          </a:p>
          <a:p>
            <a:endParaRPr lang="en-GB" altLang="en-US" sz="1625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0F3C502-F12B-0DE3-FEE4-44E7999E6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22" y="621205"/>
            <a:ext cx="1294155" cy="175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73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3"/>
          <p:cNvSpPr>
            <a:spLocks noGrp="1"/>
          </p:cNvSpPr>
          <p:nvPr>
            <p:ph type="title"/>
          </p:nvPr>
        </p:nvSpPr>
        <p:spPr>
          <a:xfrm>
            <a:off x="258793" y="409588"/>
            <a:ext cx="1423926" cy="1061467"/>
          </a:xfrm>
        </p:spPr>
        <p:txBody>
          <a:bodyPr/>
          <a:lstStyle/>
          <a:p>
            <a:pPr algn="ctr"/>
            <a:r>
              <a:rPr lang="en-GB" altLang="en-US" sz="7200" dirty="0">
                <a:solidFill>
                  <a:srgbClr val="7030A0"/>
                </a:solidFill>
              </a:rPr>
              <a:t>S4</a:t>
            </a:r>
            <a:endParaRPr lang="en-GB" altLang="en-US" sz="7150" dirty="0">
              <a:solidFill>
                <a:srgbClr val="7030A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911496" y="190229"/>
            <a:ext cx="7306005" cy="150018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200" dirty="0">
                <a:solidFill>
                  <a:srgbClr val="00B050"/>
                </a:solidFill>
              </a:rPr>
              <a:t>We are measured on how many pupils in the S4 year group gain 5 or more Awards (A – D) at National 5 level:</a:t>
            </a:r>
          </a:p>
        </p:txBody>
      </p:sp>
      <p:pic>
        <p:nvPicPr>
          <p:cNvPr id="4" name="Picture 5" descr="New 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957" y="6282593"/>
            <a:ext cx="440412" cy="50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8792" y="4287896"/>
            <a:ext cx="8913962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 TGS National 5 Grades: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Grade A Pass		219 / 38%	Grade C Pass		110 / 19%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Grade B Pass		165 / 29%	Grade D Award	s	65 / 11%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Grades A – D Awards	559 / 97%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D4F2A3-0572-4747-86EF-FC9AB8066B6A}"/>
              </a:ext>
            </a:extLst>
          </p:cNvPr>
          <p:cNvSpPr txBox="1"/>
          <p:nvPr/>
        </p:nvSpPr>
        <p:spPr>
          <a:xfrm>
            <a:off x="4195778" y="1848424"/>
            <a:ext cx="54514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TGS also has great success and celebrates pupils who gain SQA &amp; other Awards at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National 1, 2, 3 and 4 levels.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5FCB04-8C67-494E-B2B6-BE6908DB3D0B}"/>
              </a:ext>
            </a:extLst>
          </p:cNvPr>
          <p:cNvSpPr txBox="1"/>
          <p:nvPr/>
        </p:nvSpPr>
        <p:spPr>
          <a:xfrm>
            <a:off x="258792" y="1848424"/>
            <a:ext cx="380832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2021-22 =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55.1%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2020-21* =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53.4%**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2019-20 =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56.1%*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2018-19 =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47.5%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0B698A-8C63-9196-0527-A5648E63D2C9}"/>
              </a:ext>
            </a:extLst>
          </p:cNvPr>
          <p:cNvSpPr txBox="1"/>
          <p:nvPr/>
        </p:nvSpPr>
        <p:spPr>
          <a:xfrm>
            <a:off x="93220" y="6429587"/>
            <a:ext cx="8276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2019-20 TGS gradings		**2020-21 TGS exam paper and gradings </a:t>
            </a:r>
          </a:p>
        </p:txBody>
      </p:sp>
    </p:spTree>
    <p:extLst>
      <p:ext uri="{BB962C8B-B14F-4D97-AF65-F5344CB8AC3E}">
        <p14:creationId xmlns:p14="http://schemas.microsoft.com/office/powerpoint/2010/main" val="1622586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3"/>
          <p:cNvSpPr>
            <a:spLocks noGrp="1"/>
          </p:cNvSpPr>
          <p:nvPr>
            <p:ph type="title"/>
          </p:nvPr>
        </p:nvSpPr>
        <p:spPr>
          <a:xfrm>
            <a:off x="299431" y="336373"/>
            <a:ext cx="1339347" cy="1099326"/>
          </a:xfrm>
        </p:spPr>
        <p:txBody>
          <a:bodyPr/>
          <a:lstStyle/>
          <a:p>
            <a:pPr algn="ctr"/>
            <a:r>
              <a:rPr lang="en-GB" altLang="en-US" sz="7200" dirty="0">
                <a:solidFill>
                  <a:srgbClr val="7030A0"/>
                </a:solidFill>
              </a:rPr>
              <a:t>S5</a:t>
            </a:r>
            <a:endParaRPr lang="en-GB" altLang="en-US" sz="7150" dirty="0">
              <a:solidFill>
                <a:srgbClr val="7030A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903945" y="135943"/>
            <a:ext cx="7688629" cy="150018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200" dirty="0">
                <a:solidFill>
                  <a:srgbClr val="00B050"/>
                </a:solidFill>
              </a:rPr>
              <a:t>We are measured on how many pupils in the S5 year group gain 3 or more Awards (A – D) at Higher level:</a:t>
            </a:r>
          </a:p>
        </p:txBody>
      </p:sp>
      <p:pic>
        <p:nvPicPr>
          <p:cNvPr id="4" name="Picture 5" descr="New 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368" y="6296997"/>
            <a:ext cx="440412" cy="50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A3C8C2-CAAB-4267-8FF6-626841A12999}"/>
              </a:ext>
            </a:extLst>
          </p:cNvPr>
          <p:cNvSpPr txBox="1"/>
          <p:nvPr/>
        </p:nvSpPr>
        <p:spPr>
          <a:xfrm>
            <a:off x="3639009" y="1860462"/>
            <a:ext cx="63839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TGS also has great success and celebrates pupils who gain SQA &amp; other Awards at National 1, 2, 3, 4 and 5 levels as well as Foundation Apprenticeships.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B53F24-E0A4-4165-A001-DB8D5CB42F46}"/>
              </a:ext>
            </a:extLst>
          </p:cNvPr>
          <p:cNvSpPr txBox="1"/>
          <p:nvPr/>
        </p:nvSpPr>
        <p:spPr>
          <a:xfrm>
            <a:off x="117807" y="4415007"/>
            <a:ext cx="8913962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 TGS S5/6 Higher Grades: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Grade A Pass: 125 / 35%	Grade D Award	s	34 / 10%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Grade B Pass: 104 / 29%	Grades A – D Awards	341 / 96%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Grade C Pass: 78 / 22%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4AF0AC-3EB9-ABB7-C31F-924B8C38EF4A}"/>
              </a:ext>
            </a:extLst>
          </p:cNvPr>
          <p:cNvSpPr txBox="1"/>
          <p:nvPr/>
        </p:nvSpPr>
        <p:spPr>
          <a:xfrm>
            <a:off x="0" y="1929734"/>
            <a:ext cx="363900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2021-22 =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43.6%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2020-21 =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35%**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2019-20 =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39.6%*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2018-19 =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42%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3C9AFF-922F-0ED3-E54C-83D3E1B96A45}"/>
              </a:ext>
            </a:extLst>
          </p:cNvPr>
          <p:cNvSpPr txBox="1"/>
          <p:nvPr/>
        </p:nvSpPr>
        <p:spPr>
          <a:xfrm>
            <a:off x="93220" y="6429587"/>
            <a:ext cx="8276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2019-20 TGS gradings		**2020-21 TGS exam paper and gradings </a:t>
            </a:r>
          </a:p>
        </p:txBody>
      </p:sp>
    </p:spTree>
    <p:extLst>
      <p:ext uri="{BB962C8B-B14F-4D97-AF65-F5344CB8AC3E}">
        <p14:creationId xmlns:p14="http://schemas.microsoft.com/office/powerpoint/2010/main" val="1832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51463" y="247831"/>
            <a:ext cx="4003072" cy="638274"/>
          </a:xfrm>
        </p:spPr>
        <p:txBody>
          <a:bodyPr/>
          <a:lstStyle/>
          <a:p>
            <a:pPr eaLnBrk="1" hangingPunct="1"/>
            <a:r>
              <a:rPr lang="en-GB" altLang="en-US" sz="4000" b="1" dirty="0">
                <a:solidFill>
                  <a:srgbClr val="7030A0"/>
                </a:solidFill>
                <a:latin typeface="+mn-lt"/>
              </a:rPr>
              <a:t>The Curriculum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308" y="1093490"/>
            <a:ext cx="9817383" cy="5647878"/>
          </a:xfrm>
        </p:spPr>
        <p:txBody>
          <a:bodyPr/>
          <a:lstStyle/>
          <a:p>
            <a:pPr eaLnBrk="1" hangingPunct="1">
              <a:buClr>
                <a:srgbClr val="7030A0"/>
              </a:buClr>
            </a:pPr>
            <a:r>
              <a:rPr lang="en-GB" altLang="en-US" sz="3000" dirty="0">
                <a:solidFill>
                  <a:srgbClr val="00B050"/>
                </a:solidFill>
              </a:rPr>
              <a:t>The Curriculum is defined as the “totality of learners’ experiences both in and out of school”</a:t>
            </a:r>
          </a:p>
          <a:p>
            <a:pPr eaLnBrk="1" hangingPunct="1">
              <a:buClr>
                <a:srgbClr val="7030A0"/>
              </a:buClr>
            </a:pPr>
            <a:r>
              <a:rPr lang="en-GB" altLang="en-US" sz="3000" dirty="0">
                <a:solidFill>
                  <a:srgbClr val="00B050"/>
                </a:solidFill>
              </a:rPr>
              <a:t>Partnership working is key: e.g. Gordon Rural Action &amp; Aberdeen Football Club Community Trust</a:t>
            </a:r>
          </a:p>
          <a:p>
            <a:pPr eaLnBrk="1" hangingPunct="1">
              <a:buClr>
                <a:srgbClr val="7030A0"/>
              </a:buClr>
            </a:pPr>
            <a:r>
              <a:rPr lang="en-GB" altLang="en-US" sz="3000" dirty="0">
                <a:solidFill>
                  <a:srgbClr val="00B050"/>
                </a:solidFill>
              </a:rPr>
              <a:t>Opportunities which support each pupil’s wider learning pathway, e.g. Pupil Council, Sports Committee</a:t>
            </a:r>
          </a:p>
          <a:p>
            <a:pPr eaLnBrk="1" hangingPunct="1">
              <a:buClr>
                <a:srgbClr val="7030A0"/>
              </a:buClr>
            </a:pPr>
            <a:r>
              <a:rPr lang="en-GB" altLang="en-US" sz="3000" dirty="0">
                <a:solidFill>
                  <a:srgbClr val="00B050"/>
                </a:solidFill>
              </a:rPr>
              <a:t>Appropriate differentiation, support and challenge</a:t>
            </a:r>
          </a:p>
          <a:p>
            <a:pPr eaLnBrk="1" hangingPunct="1">
              <a:buClr>
                <a:srgbClr val="7030A0"/>
              </a:buClr>
            </a:pPr>
            <a:r>
              <a:rPr lang="en-GB" altLang="en-US" sz="3000" dirty="0">
                <a:solidFill>
                  <a:srgbClr val="00B050"/>
                </a:solidFill>
              </a:rPr>
              <a:t>Developing resilience, encouraging aspiration</a:t>
            </a:r>
          </a:p>
          <a:p>
            <a:pPr eaLnBrk="1" hangingPunct="1">
              <a:buClr>
                <a:srgbClr val="7030A0"/>
              </a:buClr>
            </a:pPr>
            <a:r>
              <a:rPr lang="en-GB" altLang="en-US" sz="3000" dirty="0">
                <a:solidFill>
                  <a:srgbClr val="00B050"/>
                </a:solidFill>
              </a:rPr>
              <a:t>S1/2/3 for skills, knowledge and broad pathways</a:t>
            </a:r>
          </a:p>
          <a:p>
            <a:pPr eaLnBrk="1" hangingPunct="1">
              <a:buClr>
                <a:srgbClr val="7030A0"/>
              </a:buClr>
            </a:pPr>
            <a:r>
              <a:rPr lang="en-GB" altLang="en-US" sz="3000" dirty="0">
                <a:solidFill>
                  <a:srgbClr val="00B050"/>
                </a:solidFill>
              </a:rPr>
              <a:t>S4/5/6 for certification &amp; positive destinations</a:t>
            </a:r>
            <a:endParaRPr lang="en-GB" altLang="en-US" sz="3000" dirty="0"/>
          </a:p>
          <a:p>
            <a:pPr lvl="1" eaLnBrk="1" hangingPunct="1">
              <a:buClr>
                <a:schemeClr val="tx1"/>
              </a:buClr>
            </a:pPr>
            <a:endParaRPr lang="en-GB" altLang="en-US" sz="2400" dirty="0"/>
          </a:p>
        </p:txBody>
      </p:sp>
      <p:pic>
        <p:nvPicPr>
          <p:cNvPr id="4" name="Picture 3" descr="New 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831" y="188639"/>
            <a:ext cx="560053" cy="63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308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55706" y="188640"/>
            <a:ext cx="5066051" cy="1143000"/>
          </a:xfrm>
        </p:spPr>
        <p:txBody>
          <a:bodyPr/>
          <a:lstStyle/>
          <a:p>
            <a:pPr eaLnBrk="1" hangingPunct="1"/>
            <a:r>
              <a:rPr lang="en-GB" altLang="en-US" sz="4800" b="1">
                <a:solidFill>
                  <a:srgbClr val="7030A0"/>
                </a:solidFill>
              </a:rPr>
              <a:t>Options Process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504" y="1331640"/>
            <a:ext cx="3816424" cy="67667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altLang="en-US" b="1" dirty="0">
                <a:solidFill>
                  <a:srgbClr val="00B050"/>
                </a:solidFill>
              </a:rPr>
              <a:t>Where to begin…?</a:t>
            </a:r>
          </a:p>
        </p:txBody>
      </p:sp>
      <p:pic>
        <p:nvPicPr>
          <p:cNvPr id="12292" name="Picture 4" descr="which w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06" y="2461716"/>
            <a:ext cx="4394587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New Pi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480" y="6171195"/>
            <a:ext cx="440412" cy="50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09016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5344</TotalTime>
  <Words>956</Words>
  <Application>Microsoft Office PowerPoint</Application>
  <PresentationFormat>A4 Paper (210x297 mm)</PresentationFormat>
  <Paragraphs>151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Meiryo</vt:lpstr>
      <vt:lpstr>Arial</vt:lpstr>
      <vt:lpstr>Default Design</vt:lpstr>
      <vt:lpstr>2_Default Design</vt:lpstr>
      <vt:lpstr>PowerPoint Presentation</vt:lpstr>
      <vt:lpstr>Welcome &amp; Aims</vt:lpstr>
      <vt:lpstr>PowerPoint Presentation</vt:lpstr>
      <vt:lpstr>National Curriculum Structure</vt:lpstr>
      <vt:lpstr>PowerPoint Presentation</vt:lpstr>
      <vt:lpstr>S4</vt:lpstr>
      <vt:lpstr>S5</vt:lpstr>
      <vt:lpstr>The Curriculum </vt:lpstr>
      <vt:lpstr>Options Process</vt:lpstr>
      <vt:lpstr>PowerPoint Presentation</vt:lpstr>
      <vt:lpstr>Transition from S2 into S3</vt:lpstr>
      <vt:lpstr>PowerPoint Presentation</vt:lpstr>
      <vt:lpstr>S3 Options </vt:lpstr>
      <vt:lpstr>PowerPoint Presentation</vt:lpstr>
      <vt:lpstr>PowerPoint Presentation</vt:lpstr>
      <vt:lpstr>PowerPoint Presentation</vt:lpstr>
      <vt:lpstr>PowerPoint Presentation</vt:lpstr>
      <vt:lpstr>Your questions?  gordonschools.aca@aberdeenshire.gov.uk</vt:lpstr>
    </vt:vector>
  </TitlesOfParts>
  <Company>Aberdeenshire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ahall2</dc:creator>
  <cp:lastModifiedBy>Phil Gaiter</cp:lastModifiedBy>
  <cp:revision>256</cp:revision>
  <cp:lastPrinted>2018-02-06T17:00:24Z</cp:lastPrinted>
  <dcterms:created xsi:type="dcterms:W3CDTF">2009-12-15T12:46:03Z</dcterms:created>
  <dcterms:modified xsi:type="dcterms:W3CDTF">2023-02-07T18:34:49Z</dcterms:modified>
</cp:coreProperties>
</file>