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23" r:id="rId5"/>
    <p:sldMasterId id="2147483759" r:id="rId6"/>
    <p:sldMasterId id="2147483771" r:id="rId7"/>
    <p:sldMasterId id="2147483783" r:id="rId8"/>
    <p:sldMasterId id="2147483795" r:id="rId9"/>
  </p:sldMasterIdLst>
  <p:notesMasterIdLst>
    <p:notesMasterId r:id="rId28"/>
  </p:notesMasterIdLst>
  <p:handoutMasterIdLst>
    <p:handoutMasterId r:id="rId29"/>
  </p:handoutMasterIdLst>
  <p:sldIdLst>
    <p:sldId id="258" r:id="rId10"/>
    <p:sldId id="363" r:id="rId11"/>
    <p:sldId id="274" r:id="rId12"/>
    <p:sldId id="373" r:id="rId13"/>
    <p:sldId id="293" r:id="rId14"/>
    <p:sldId id="340" r:id="rId15"/>
    <p:sldId id="318" r:id="rId16"/>
    <p:sldId id="257" r:id="rId17"/>
    <p:sldId id="341" r:id="rId18"/>
    <p:sldId id="260" r:id="rId19"/>
    <p:sldId id="374" r:id="rId20"/>
    <p:sldId id="261" r:id="rId21"/>
    <p:sldId id="263" r:id="rId22"/>
    <p:sldId id="337" r:id="rId23"/>
    <p:sldId id="362" r:id="rId24"/>
    <p:sldId id="338" r:id="rId25"/>
    <p:sldId id="328" r:id="rId26"/>
    <p:sldId id="314" r:id="rId27"/>
  </p:sldIdLst>
  <p:sldSz cx="9906000" cy="6858000" type="A4"/>
  <p:notesSz cx="6808788" cy="99409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99FF33"/>
    <a:srgbClr val="66FF66"/>
    <a:srgbClr val="006600"/>
    <a:srgbClr val="2EF65E"/>
    <a:srgbClr val="339966"/>
    <a:srgbClr val="99FFCC"/>
    <a:srgbClr val="CCFFCC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3BD59-EDA2-4C73-91E4-BE8ADD1CD33D}" v="12" dt="2023-02-20T17:05:41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9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aiter" userId="9fb589d0-0ae9-439a-a609-dee8be76dd45" providerId="ADAL" clId="{0853BD59-EDA2-4C73-91E4-BE8ADD1CD33D}"/>
    <pc:docChg chg="undo custSel delSld modSld sldOrd">
      <pc:chgData name="Phil Gaiter" userId="9fb589d0-0ae9-439a-a609-dee8be76dd45" providerId="ADAL" clId="{0853BD59-EDA2-4C73-91E4-BE8ADD1CD33D}" dt="2023-02-20T17:09:10.086" v="901" actId="2696"/>
      <pc:docMkLst>
        <pc:docMk/>
      </pc:docMkLst>
      <pc:sldChg chg="modSp mod">
        <pc:chgData name="Phil Gaiter" userId="9fb589d0-0ae9-439a-a609-dee8be76dd45" providerId="ADAL" clId="{0853BD59-EDA2-4C73-91E4-BE8ADD1CD33D}" dt="2023-02-20T16:21:35.270" v="17" actId="1076"/>
        <pc:sldMkLst>
          <pc:docMk/>
          <pc:sldMk cId="0" sldId="258"/>
        </pc:sldMkLst>
        <pc:spChg chg="mod">
          <ac:chgData name="Phil Gaiter" userId="9fb589d0-0ae9-439a-a609-dee8be76dd45" providerId="ADAL" clId="{0853BD59-EDA2-4C73-91E4-BE8ADD1CD33D}" dt="2023-02-20T16:21:35.270" v="17" actId="1076"/>
          <ac:spMkLst>
            <pc:docMk/>
            <pc:sldMk cId="0" sldId="258"/>
            <ac:spMk id="4100" creationId="{00000000-0000-0000-0000-000000000000}"/>
          </ac:spMkLst>
        </pc:spChg>
      </pc:sldChg>
      <pc:sldChg chg="addSp delSp modSp mod">
        <pc:chgData name="Phil Gaiter" userId="9fb589d0-0ae9-439a-a609-dee8be76dd45" providerId="ADAL" clId="{0853BD59-EDA2-4C73-91E4-BE8ADD1CD33D}" dt="2023-02-20T16:33:17.846" v="140" actId="478"/>
        <pc:sldMkLst>
          <pc:docMk/>
          <pc:sldMk cId="580691949" sldId="260"/>
        </pc:sldMkLst>
        <pc:graphicFrameChg chg="add del mod modGraphic">
          <ac:chgData name="Phil Gaiter" userId="9fb589d0-0ae9-439a-a609-dee8be76dd45" providerId="ADAL" clId="{0853BD59-EDA2-4C73-91E4-BE8ADD1CD33D}" dt="2023-02-20T16:33:09.468" v="137" actId="2166"/>
          <ac:graphicFrameMkLst>
            <pc:docMk/>
            <pc:sldMk cId="580691949" sldId="260"/>
            <ac:graphicFrameMk id="8" creationId="{8B80EDC6-75F9-74FF-24C4-BA775FCB130B}"/>
          </ac:graphicFrameMkLst>
        </pc:graphicFrameChg>
        <pc:picChg chg="del mod">
          <ac:chgData name="Phil Gaiter" userId="9fb589d0-0ae9-439a-a609-dee8be76dd45" providerId="ADAL" clId="{0853BD59-EDA2-4C73-91E4-BE8ADD1CD33D}" dt="2023-02-20T16:32:30.708" v="128" actId="478"/>
          <ac:picMkLst>
            <pc:docMk/>
            <pc:sldMk cId="580691949" sldId="260"/>
            <ac:picMk id="9" creationId="{256CF35E-5CE7-D049-13B1-39687747C85B}"/>
          </ac:picMkLst>
        </pc:picChg>
        <pc:picChg chg="del">
          <ac:chgData name="Phil Gaiter" userId="9fb589d0-0ae9-439a-a609-dee8be76dd45" providerId="ADAL" clId="{0853BD59-EDA2-4C73-91E4-BE8ADD1CD33D}" dt="2023-02-20T16:32:33.864" v="129" actId="478"/>
          <ac:picMkLst>
            <pc:docMk/>
            <pc:sldMk cId="580691949" sldId="260"/>
            <ac:picMk id="10" creationId="{8CF61334-495B-3F47-84D3-4FB473738FF1}"/>
          </ac:picMkLst>
        </pc:picChg>
        <pc:picChg chg="del">
          <ac:chgData name="Phil Gaiter" userId="9fb589d0-0ae9-439a-a609-dee8be76dd45" providerId="ADAL" clId="{0853BD59-EDA2-4C73-91E4-BE8ADD1CD33D}" dt="2023-02-20T16:33:13.305" v="138" actId="478"/>
          <ac:picMkLst>
            <pc:docMk/>
            <pc:sldMk cId="580691949" sldId="260"/>
            <ac:picMk id="11" creationId="{7F0C72B9-BCF5-74D4-43EE-3FC2C2532DC8}"/>
          </ac:picMkLst>
        </pc:picChg>
        <pc:picChg chg="del">
          <ac:chgData name="Phil Gaiter" userId="9fb589d0-0ae9-439a-a609-dee8be76dd45" providerId="ADAL" clId="{0853BD59-EDA2-4C73-91E4-BE8ADD1CD33D}" dt="2023-02-20T16:33:14.906" v="139" actId="478"/>
          <ac:picMkLst>
            <pc:docMk/>
            <pc:sldMk cId="580691949" sldId="260"/>
            <ac:picMk id="12" creationId="{AF90D499-BE7D-5C56-6226-9D853AD5728D}"/>
          </ac:picMkLst>
        </pc:picChg>
        <pc:picChg chg="del">
          <ac:chgData name="Phil Gaiter" userId="9fb589d0-0ae9-439a-a609-dee8be76dd45" providerId="ADAL" clId="{0853BD59-EDA2-4C73-91E4-BE8ADD1CD33D}" dt="2023-02-20T16:33:17.846" v="140" actId="478"/>
          <ac:picMkLst>
            <pc:docMk/>
            <pc:sldMk cId="580691949" sldId="260"/>
            <ac:picMk id="13" creationId="{4867A633-1CA6-F6DF-F81B-DC3BDD17BF42}"/>
          </ac:picMkLst>
        </pc:picChg>
      </pc:sldChg>
      <pc:sldChg chg="del">
        <pc:chgData name="Phil Gaiter" userId="9fb589d0-0ae9-439a-a609-dee8be76dd45" providerId="ADAL" clId="{0853BD59-EDA2-4C73-91E4-BE8ADD1CD33D}" dt="2023-02-20T17:04:21.468" v="845" actId="2696"/>
        <pc:sldMkLst>
          <pc:docMk/>
          <pc:sldMk cId="0" sldId="273"/>
        </pc:sldMkLst>
      </pc:sldChg>
      <pc:sldChg chg="del">
        <pc:chgData name="Phil Gaiter" userId="9fb589d0-0ae9-439a-a609-dee8be76dd45" providerId="ADAL" clId="{0853BD59-EDA2-4C73-91E4-BE8ADD1CD33D}" dt="2023-02-20T17:04:40.979" v="846" actId="2696"/>
        <pc:sldMkLst>
          <pc:docMk/>
          <pc:sldMk cId="0" sldId="277"/>
        </pc:sldMkLst>
      </pc:sldChg>
      <pc:sldChg chg="del">
        <pc:chgData name="Phil Gaiter" userId="9fb589d0-0ae9-439a-a609-dee8be76dd45" providerId="ADAL" clId="{0853BD59-EDA2-4C73-91E4-BE8ADD1CD33D}" dt="2023-02-20T17:09:10.086" v="901" actId="2696"/>
        <pc:sldMkLst>
          <pc:docMk/>
          <pc:sldMk cId="2288212316" sldId="290"/>
        </pc:sldMkLst>
      </pc:sldChg>
      <pc:sldChg chg="del">
        <pc:chgData name="Phil Gaiter" userId="9fb589d0-0ae9-439a-a609-dee8be76dd45" providerId="ADAL" clId="{0853BD59-EDA2-4C73-91E4-BE8ADD1CD33D}" dt="2023-02-20T16:22:01.698" v="18" actId="2696"/>
        <pc:sldMkLst>
          <pc:docMk/>
          <pc:sldMk cId="3882562151" sldId="295"/>
        </pc:sldMkLst>
      </pc:sldChg>
      <pc:sldChg chg="del">
        <pc:chgData name="Phil Gaiter" userId="9fb589d0-0ae9-439a-a609-dee8be76dd45" providerId="ADAL" clId="{0853BD59-EDA2-4C73-91E4-BE8ADD1CD33D}" dt="2023-02-20T17:04:06.867" v="844" actId="2696"/>
        <pc:sldMkLst>
          <pc:docMk/>
          <pc:sldMk cId="2064455324" sldId="307"/>
        </pc:sldMkLst>
      </pc:sldChg>
      <pc:sldChg chg="del">
        <pc:chgData name="Phil Gaiter" userId="9fb589d0-0ae9-439a-a609-dee8be76dd45" providerId="ADAL" clId="{0853BD59-EDA2-4C73-91E4-BE8ADD1CD33D}" dt="2023-02-20T17:08:49.828" v="900" actId="2696"/>
        <pc:sldMkLst>
          <pc:docMk/>
          <pc:sldMk cId="1335013597" sldId="320"/>
        </pc:sldMkLst>
      </pc:sldChg>
      <pc:sldChg chg="modSp mod">
        <pc:chgData name="Phil Gaiter" userId="9fb589d0-0ae9-439a-a609-dee8be76dd45" providerId="ADAL" clId="{0853BD59-EDA2-4C73-91E4-BE8ADD1CD33D}" dt="2023-02-20T17:06:16.761" v="874" actId="1076"/>
        <pc:sldMkLst>
          <pc:docMk/>
          <pc:sldMk cId="3919051001" sldId="328"/>
        </pc:sldMkLst>
        <pc:spChg chg="mod">
          <ac:chgData name="Phil Gaiter" userId="9fb589d0-0ae9-439a-a609-dee8be76dd45" providerId="ADAL" clId="{0853BD59-EDA2-4C73-91E4-BE8ADD1CD33D}" dt="2023-02-20T17:06:16.761" v="874" actId="1076"/>
          <ac:spMkLst>
            <pc:docMk/>
            <pc:sldMk cId="3919051001" sldId="328"/>
            <ac:spMk id="2" creationId="{00000000-0000-0000-0000-000000000000}"/>
          </ac:spMkLst>
        </pc:spChg>
      </pc:sldChg>
      <pc:sldChg chg="del">
        <pc:chgData name="Phil Gaiter" userId="9fb589d0-0ae9-439a-a609-dee8be76dd45" providerId="ADAL" clId="{0853BD59-EDA2-4C73-91E4-BE8ADD1CD33D}" dt="2023-02-20T17:05:54.822" v="847" actId="2696"/>
        <pc:sldMkLst>
          <pc:docMk/>
          <pc:sldMk cId="3156136344" sldId="339"/>
        </pc:sldMkLst>
      </pc:sldChg>
      <pc:sldChg chg="modSp del mod">
        <pc:chgData name="Phil Gaiter" userId="9fb589d0-0ae9-439a-a609-dee8be76dd45" providerId="ADAL" clId="{0853BD59-EDA2-4C73-91E4-BE8ADD1CD33D}" dt="2023-02-20T16:27:07.988" v="65" actId="1076"/>
        <pc:sldMkLst>
          <pc:docMk/>
          <pc:sldMk cId="1474997800" sldId="340"/>
        </pc:sldMkLst>
        <pc:spChg chg="mod">
          <ac:chgData name="Phil Gaiter" userId="9fb589d0-0ae9-439a-a609-dee8be76dd45" providerId="ADAL" clId="{0853BD59-EDA2-4C73-91E4-BE8ADD1CD33D}" dt="2023-02-20T16:26:58.505" v="64" actId="20577"/>
          <ac:spMkLst>
            <pc:docMk/>
            <pc:sldMk cId="1474997800" sldId="340"/>
            <ac:spMk id="6" creationId="{38E0EFCA-D5EF-44E7-8533-8BBDC89FF514}"/>
          </ac:spMkLst>
        </pc:spChg>
        <pc:picChg chg="mod">
          <ac:chgData name="Phil Gaiter" userId="9fb589d0-0ae9-439a-a609-dee8be76dd45" providerId="ADAL" clId="{0853BD59-EDA2-4C73-91E4-BE8ADD1CD33D}" dt="2023-02-20T16:27:07.988" v="65" actId="1076"/>
          <ac:picMkLst>
            <pc:docMk/>
            <pc:sldMk cId="1474997800" sldId="340"/>
            <ac:picMk id="7" creationId="{56093CBD-F2A5-46A9-950D-D0819661B194}"/>
          </ac:picMkLst>
        </pc:picChg>
      </pc:sldChg>
      <pc:sldChg chg="del">
        <pc:chgData name="Phil Gaiter" userId="9fb589d0-0ae9-439a-a609-dee8be76dd45" providerId="ADAL" clId="{0853BD59-EDA2-4C73-91E4-BE8ADD1CD33D}" dt="2023-02-20T16:29:03.992" v="99" actId="2696"/>
        <pc:sldMkLst>
          <pc:docMk/>
          <pc:sldMk cId="266933231" sldId="341"/>
        </pc:sldMkLst>
      </pc:sldChg>
      <pc:sldChg chg="modSp mod">
        <pc:chgData name="Phil Gaiter" userId="9fb589d0-0ae9-439a-a609-dee8be76dd45" providerId="ADAL" clId="{0853BD59-EDA2-4C73-91E4-BE8ADD1CD33D}" dt="2023-02-20T16:27:39.836" v="98" actId="20577"/>
        <pc:sldMkLst>
          <pc:docMk/>
          <pc:sldMk cId="474975038" sldId="363"/>
        </pc:sldMkLst>
        <pc:graphicFrameChg chg="modGraphic">
          <ac:chgData name="Phil Gaiter" userId="9fb589d0-0ae9-439a-a609-dee8be76dd45" providerId="ADAL" clId="{0853BD59-EDA2-4C73-91E4-BE8ADD1CD33D}" dt="2023-02-20T16:27:39.836" v="98" actId="20577"/>
          <ac:graphicFrameMkLst>
            <pc:docMk/>
            <pc:sldMk cId="474975038" sldId="363"/>
            <ac:graphicFrameMk id="5" creationId="{00000000-0000-0000-0000-000000000000}"/>
          </ac:graphicFrameMkLst>
        </pc:graphicFrameChg>
      </pc:sldChg>
      <pc:sldChg chg="modSp mod ord">
        <pc:chgData name="Phil Gaiter" userId="9fb589d0-0ae9-439a-a609-dee8be76dd45" providerId="ADAL" clId="{0853BD59-EDA2-4C73-91E4-BE8ADD1CD33D}" dt="2023-02-20T16:23:54.837" v="29"/>
        <pc:sldMkLst>
          <pc:docMk/>
          <pc:sldMk cId="3209122936" sldId="373"/>
        </pc:sldMkLst>
        <pc:spChg chg="mod">
          <ac:chgData name="Phil Gaiter" userId="9fb589d0-0ae9-439a-a609-dee8be76dd45" providerId="ADAL" clId="{0853BD59-EDA2-4C73-91E4-BE8ADD1CD33D}" dt="2023-02-20T16:23:33.205" v="27" actId="1076"/>
          <ac:spMkLst>
            <pc:docMk/>
            <pc:sldMk cId="3209122936" sldId="373"/>
            <ac:spMk id="23554" creationId="{00000000-0000-0000-0000-000000000000}"/>
          </ac:spMkLst>
        </pc:spChg>
      </pc:sldChg>
      <pc:sldChg chg="addSp delSp modSp mod">
        <pc:chgData name="Phil Gaiter" userId="9fb589d0-0ae9-439a-a609-dee8be76dd45" providerId="ADAL" clId="{0853BD59-EDA2-4C73-91E4-BE8ADD1CD33D}" dt="2023-02-20T17:07:39.831" v="899"/>
        <pc:sldMkLst>
          <pc:docMk/>
          <pc:sldMk cId="3704243676" sldId="374"/>
        </pc:sldMkLst>
        <pc:spChg chg="mod">
          <ac:chgData name="Phil Gaiter" userId="9fb589d0-0ae9-439a-a609-dee8be76dd45" providerId="ADAL" clId="{0853BD59-EDA2-4C73-91E4-BE8ADD1CD33D}" dt="2023-02-20T17:07:39.831" v="899"/>
          <ac:spMkLst>
            <pc:docMk/>
            <pc:sldMk cId="3704243676" sldId="374"/>
            <ac:spMk id="2" creationId="{0CB04A14-1990-0E06-D97E-5DAB0DACC3AB}"/>
          </ac:spMkLst>
        </pc:spChg>
        <pc:spChg chg="add del mod">
          <ac:chgData name="Phil Gaiter" userId="9fb589d0-0ae9-439a-a609-dee8be76dd45" providerId="ADAL" clId="{0853BD59-EDA2-4C73-91E4-BE8ADD1CD33D}" dt="2023-02-20T17:03:52.278" v="843" actId="478"/>
          <ac:spMkLst>
            <pc:docMk/>
            <pc:sldMk cId="3704243676" sldId="374"/>
            <ac:spMk id="3" creationId="{F7601501-9344-E959-FDC1-08DCC62E234A}"/>
          </ac:spMkLst>
        </pc:spChg>
        <pc:spChg chg="mod">
          <ac:chgData name="Phil Gaiter" userId="9fb589d0-0ae9-439a-a609-dee8be76dd45" providerId="ADAL" clId="{0853BD59-EDA2-4C73-91E4-BE8ADD1CD33D}" dt="2023-02-20T17:07:37.082" v="898" actId="21"/>
          <ac:spMkLst>
            <pc:docMk/>
            <pc:sldMk cId="3704243676" sldId="374"/>
            <ac:spMk id="6" creationId="{5C151350-1020-A204-9586-CC09CBA0675F}"/>
          </ac:spMkLst>
        </pc:spChg>
        <pc:spChg chg="mod">
          <ac:chgData name="Phil Gaiter" userId="9fb589d0-0ae9-439a-a609-dee8be76dd45" providerId="ADAL" clId="{0853BD59-EDA2-4C73-91E4-BE8ADD1CD33D}" dt="2023-02-20T17:00:22.917" v="589" actId="20577"/>
          <ac:spMkLst>
            <pc:docMk/>
            <pc:sldMk cId="3704243676" sldId="374"/>
            <ac:spMk id="7" creationId="{04AE8CEB-A84A-13BC-85C0-2A7907C942B3}"/>
          </ac:spMkLst>
        </pc:spChg>
        <pc:spChg chg="mod">
          <ac:chgData name="Phil Gaiter" userId="9fb589d0-0ae9-439a-a609-dee8be76dd45" providerId="ADAL" clId="{0853BD59-EDA2-4C73-91E4-BE8ADD1CD33D}" dt="2023-02-20T16:41:13.589" v="260" actId="1076"/>
          <ac:spMkLst>
            <pc:docMk/>
            <pc:sldMk cId="3704243676" sldId="374"/>
            <ac:spMk id="15" creationId="{6A4C0881-8BC3-EFAB-E0EB-325080594D14}"/>
          </ac:spMkLst>
        </pc:spChg>
        <pc:graphicFrameChg chg="del">
          <ac:chgData name="Phil Gaiter" userId="9fb589d0-0ae9-439a-a609-dee8be76dd45" providerId="ADAL" clId="{0853BD59-EDA2-4C73-91E4-BE8ADD1CD33D}" dt="2023-02-20T16:35:27.157" v="141" actId="478"/>
          <ac:graphicFrameMkLst>
            <pc:docMk/>
            <pc:sldMk cId="3704243676" sldId="374"/>
            <ac:graphicFrameMk id="8" creationId="{8B80EDC6-75F9-74FF-24C4-BA775FCB130B}"/>
          </ac:graphicFrameMkLst>
        </pc:graphicFrameChg>
        <pc:picChg chg="del">
          <ac:chgData name="Phil Gaiter" userId="9fb589d0-0ae9-439a-a609-dee8be76dd45" providerId="ADAL" clId="{0853BD59-EDA2-4C73-91E4-BE8ADD1CD33D}" dt="2023-02-20T16:35:30.337" v="142" actId="478"/>
          <ac:picMkLst>
            <pc:docMk/>
            <pc:sldMk cId="3704243676" sldId="374"/>
            <ac:picMk id="9" creationId="{256CF35E-5CE7-D049-13B1-39687747C85B}"/>
          </ac:picMkLst>
        </pc:picChg>
        <pc:picChg chg="del">
          <ac:chgData name="Phil Gaiter" userId="9fb589d0-0ae9-439a-a609-dee8be76dd45" providerId="ADAL" clId="{0853BD59-EDA2-4C73-91E4-BE8ADD1CD33D}" dt="2023-02-20T16:35:31.927" v="143" actId="478"/>
          <ac:picMkLst>
            <pc:docMk/>
            <pc:sldMk cId="3704243676" sldId="374"/>
            <ac:picMk id="10" creationId="{8CF61334-495B-3F47-84D3-4FB473738FF1}"/>
          </ac:picMkLst>
        </pc:picChg>
        <pc:picChg chg="del">
          <ac:chgData name="Phil Gaiter" userId="9fb589d0-0ae9-439a-a609-dee8be76dd45" providerId="ADAL" clId="{0853BD59-EDA2-4C73-91E4-BE8ADD1CD33D}" dt="2023-02-20T16:35:33.535" v="144" actId="478"/>
          <ac:picMkLst>
            <pc:docMk/>
            <pc:sldMk cId="3704243676" sldId="374"/>
            <ac:picMk id="11" creationId="{7F0C72B9-BCF5-74D4-43EE-3FC2C2532DC8}"/>
          </ac:picMkLst>
        </pc:picChg>
        <pc:picChg chg="del">
          <ac:chgData name="Phil Gaiter" userId="9fb589d0-0ae9-439a-a609-dee8be76dd45" providerId="ADAL" clId="{0853BD59-EDA2-4C73-91E4-BE8ADD1CD33D}" dt="2023-02-20T16:35:35.168" v="145" actId="478"/>
          <ac:picMkLst>
            <pc:docMk/>
            <pc:sldMk cId="3704243676" sldId="374"/>
            <ac:picMk id="12" creationId="{AF90D499-BE7D-5C56-6226-9D853AD5728D}"/>
          </ac:picMkLst>
        </pc:picChg>
        <pc:picChg chg="del">
          <ac:chgData name="Phil Gaiter" userId="9fb589d0-0ae9-439a-a609-dee8be76dd45" providerId="ADAL" clId="{0853BD59-EDA2-4C73-91E4-BE8ADD1CD33D}" dt="2023-02-20T16:35:36.896" v="146" actId="478"/>
          <ac:picMkLst>
            <pc:docMk/>
            <pc:sldMk cId="3704243676" sldId="374"/>
            <ac:picMk id="13" creationId="{4867A633-1CA6-F6DF-F81B-DC3BDD17BF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394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5" y="1"/>
            <a:ext cx="2951392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37"/>
            <a:ext cx="2951394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5" y="9443637"/>
            <a:ext cx="2951392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fld id="{8A006170-CFBA-49BD-88C5-F32AA45152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47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1394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5" y="1"/>
            <a:ext cx="2951392" cy="4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7713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17" y="4721011"/>
            <a:ext cx="5447355" cy="447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37"/>
            <a:ext cx="2951394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18472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5" y="9443637"/>
            <a:ext cx="2951392" cy="4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18472" eaLnBrk="1" hangingPunct="1">
              <a:defRPr sz="1200"/>
            </a:lvl1pPr>
          </a:lstStyle>
          <a:p>
            <a:pPr>
              <a:defRPr/>
            </a:pPr>
            <a:fld id="{AA7DCC19-C783-4208-8913-2AFA2BA0A5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73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DCC19-C783-4208-8913-2AFA2BA0A573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66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Dawn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003" indent="-291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111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432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753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9457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5161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086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56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8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A8A89-BB8D-4F03-BD9C-842E47AD70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8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3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Dawn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003" indent="-2910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9111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432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3753" indent="-2328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9457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5161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0865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569" indent="-232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0AEB4E-DF80-4C5A-8FCB-FEC440150A14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8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936D4-730A-4C02-9825-7602A2F1BC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30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EF7A-71CD-4DFA-97E8-C68BD37330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51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0256-0A29-49C3-B48C-A6C3754D7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04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49A7-B48E-4C33-A857-1CE238FB3E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1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831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41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3422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19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58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933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722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2008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6308-EEFE-43F7-96F6-E569064D8A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80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3784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83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19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50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02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8453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5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9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64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420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1279-FA9A-4369-8215-14B95371E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9347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9698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96840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725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90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EF7A-71CD-4DFA-97E8-C68BD37330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861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6308-EEFE-43F7-96F6-E569064D8A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31279-FA9A-4369-8215-14B95371E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3846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E1A2-77AA-4489-A5D5-091D7C6FE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85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53CE-3FEA-4112-9503-858C97108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9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CEE4-06BD-4716-B5BF-B3BB51B3D9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7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E1A2-77AA-4489-A5D5-091D7C6FE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587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6E73-565C-4112-957B-F3964864E6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7324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000-548F-4652-B778-2033E769F4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9915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9B9B-7EF2-47C4-AD5D-8211887A8B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429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0256-0A29-49C3-B48C-A6C3754D7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6183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49A7-B48E-4C33-A857-1CE238FB3E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906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6602-FE79-C13A-646E-CC4DA7113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E7B5A-ED82-DE78-5C72-E3AB5123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FE1E6-A6C6-743F-0A13-1DE9C801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756E1-14E5-3586-FA41-D5C81ECA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BCAB-327A-1AC9-A108-ED52F420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11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3C6C-0EBD-A9FF-33E4-DA42D8E2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F289-A657-440A-5D74-D3CF01017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7C9C5-0150-C96C-C01B-E43C08D0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A0822-60CE-F501-2FA1-F019FED1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B6B6-D6C5-A989-1E35-1D885A9A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01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CA7F-6964-4C63-306C-1E503FDD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A198-1B6A-943F-1472-BFDBFE2BF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F2B0-B624-82AB-C25A-D9B1B33E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1019-18C8-1C13-AE27-44822517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77CBE-D08D-1342-F2B4-48A457BB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74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B6B8-F576-0277-A8F7-091AA86F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6DD1-F6B5-613D-FDC8-A8916E657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96388-E76F-F603-FBFC-6395F2E9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EEA50-B7E6-9145-639D-00D21D5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6878C-DD87-E66B-9020-CC7AA366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F8C9-8A06-B322-E1E0-3FDEB307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23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0708-EEA6-79BB-D93C-9D479663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4B7D0-8B66-87C9-B167-55CF6B9F1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38862-D951-62FA-1603-51BEF0AE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541F4-7E18-0CE5-F69B-5B872D9B9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6AB85-23B9-7802-8B73-4137426C6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9F7AE-5E44-45AF-D86C-82906549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0D29D-7D47-D83D-A71C-B19766E6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8EF8A-51D8-599A-8AFE-4990CBC8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6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53CE-3FEA-4112-9503-858C97108E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956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CE6C-4EEE-25F2-B795-4D35913E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1424A-7DE1-9A59-17DB-B5973D92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394CF-4123-08AC-BB43-121C3D18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60809-713F-A99C-1510-07BD1C7D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56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36E5E-2912-DEB6-8C27-A8F4DD85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A28E9-7486-0E79-887C-355AE536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0BF7F-6509-A055-C494-AFA681EC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01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7072-60D9-4F88-15C6-EB5E4B1D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B7AF-3ED3-EAE5-878D-0C30EBB2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B0B7C-C98E-20D5-E455-FC84D2AA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8E84B-5881-B66E-AB3B-F4226B88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8C503-5540-9D0F-371E-E1AC5F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F9D71-50CF-CB68-779C-CB84926C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31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3582-F442-CF88-82F8-1F4E5338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B9FCD-FFE6-D38B-D76D-96F94D4B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56372-F9D0-8394-F3E2-B52EFC46E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4A9F4-55A9-BC7D-5749-8CC5B6E9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2EBF-9F63-04B1-EE69-D31BBD62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A2782-F0EA-4C57-34C1-CDE44C00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6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C76B-DEC5-711C-1F90-79B62E3A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B4D29-836F-31F6-9E16-256D73F3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80A14-24CF-E2E8-F350-AD7553C0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1EAC3-ED42-282D-4F88-71E7D144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F9A3-ABE1-3B9A-7874-40D5F016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00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59EDF-BACC-970F-F9BA-40D9F3996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DE9AB-AE1A-E8CF-5929-FB96FA8B3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CF7B1-62D7-3534-8183-80FC3F2E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525AF-9155-596A-58DE-97D1A3D8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D8A92-B6A3-CDCA-7B3E-B3CA427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39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6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4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71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CEE4-06BD-4716-B5BF-B3BB51B3D9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358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3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3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5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9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7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6E73-565C-4112-957B-F3964864E6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3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000-548F-4652-B778-2033E769F4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99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79B9B-7EF2-47C4-AD5D-8211887A8B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8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915B010-442E-4E95-AEDC-737854F1EC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SCol Powerpoint 2013 b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20"/>
            <a:ext cx="9906000" cy="646161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2792942" y="61753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1">
              <a:solidFill>
                <a:srgbClr val="FFFFFF"/>
              </a:solidFill>
              <a:latin typeface="Arial" pitchFamily="-112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669574" y="6169028"/>
            <a:ext cx="2568222" cy="4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56" b="1">
                <a:solidFill>
                  <a:srgbClr val="F0F7FF"/>
                </a:solidFill>
                <a:latin typeface="Arial" pitchFamily="-112" charset="0"/>
              </a:rPr>
              <a:t>Shelley </a:t>
            </a:r>
            <a:r>
              <a:rPr lang="en-US" sz="1056" b="1" err="1">
                <a:solidFill>
                  <a:srgbClr val="F0F7FF"/>
                </a:solidFill>
                <a:latin typeface="Arial" pitchFamily="-112" charset="0"/>
              </a:rPr>
              <a:t>MacKenzie</a:t>
            </a:r>
            <a:r>
              <a:rPr lang="en-US" sz="1056" b="1">
                <a:solidFill>
                  <a:srgbClr val="F0F7FF"/>
                </a:solidFill>
                <a:latin typeface="Arial" pitchFamily="-112" charset="0"/>
              </a:rPr>
              <a:t> – </a:t>
            </a:r>
            <a:r>
              <a:rPr lang="en-US" sz="1056">
                <a:solidFill>
                  <a:srgbClr val="F0F7FF"/>
                </a:solidFill>
                <a:latin typeface="Arial" pitchFamily="-112" charset="0"/>
              </a:rPr>
              <a:t>Schools Liaison Manager</a:t>
            </a:r>
            <a:endParaRPr lang="en-US" sz="1056" b="1">
              <a:solidFill>
                <a:srgbClr val="F0F7FF"/>
              </a:solidFill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7E419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5pPr>
      <a:lvl6pPr marL="371475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6pPr>
      <a:lvl7pPr marL="742950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7pPr>
      <a:lvl8pPr marL="1114425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8pPr>
      <a:lvl9pPr marL="1485900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ea typeface="ＭＳ Ｐゴシック" pitchFamily="-107" charset="-128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ea typeface="ＭＳ Ｐゴシック" pitchFamily="-107" charset="-128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ea typeface="ＭＳ Ｐゴシック" pitchFamily="-107" charset="-128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5pPr>
      <a:lvl6pPr marL="2043113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6pPr>
      <a:lvl7pPr marL="2414588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7pPr>
      <a:lvl8pPr marL="2786063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8pPr>
      <a:lvl9pPr marL="3157538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SCol Powerpoint 2013 b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20"/>
            <a:ext cx="9906000" cy="646161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2792942" y="61753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b="1">
              <a:solidFill>
                <a:srgbClr val="FFFFFF"/>
              </a:solidFill>
              <a:latin typeface="Arial" pitchFamily="-112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669574" y="6169027"/>
            <a:ext cx="2568222" cy="4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56" b="1">
                <a:solidFill>
                  <a:srgbClr val="F0F7FF"/>
                </a:solidFill>
                <a:latin typeface="Arial" pitchFamily="-112" charset="0"/>
              </a:rPr>
              <a:t>Lynn Brown– </a:t>
            </a:r>
            <a:r>
              <a:rPr lang="en-US" sz="1056">
                <a:solidFill>
                  <a:srgbClr val="F0F7FF"/>
                </a:solidFill>
                <a:latin typeface="Arial" pitchFamily="-112" charset="0"/>
              </a:rPr>
              <a:t>Foundation Apprenticeship </a:t>
            </a:r>
            <a:r>
              <a:rPr lang="en-US" sz="1056" err="1">
                <a:solidFill>
                  <a:srgbClr val="F0F7FF"/>
                </a:solidFill>
                <a:latin typeface="Arial" pitchFamily="-112" charset="0"/>
              </a:rPr>
              <a:t>Programme</a:t>
            </a:r>
            <a:r>
              <a:rPr lang="en-US" sz="1056">
                <a:solidFill>
                  <a:srgbClr val="F0F7FF"/>
                </a:solidFill>
                <a:latin typeface="Arial" pitchFamily="-112" charset="0"/>
              </a:rPr>
              <a:t> Officer</a:t>
            </a:r>
            <a:endParaRPr lang="en-US" sz="1056" b="1">
              <a:solidFill>
                <a:srgbClr val="F0F7FF"/>
              </a:solidFill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7E419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  <a:ea typeface="ＭＳ Ｐゴシック" pitchFamily="-109" charset="-128"/>
          <a:cs typeface="ＭＳ Ｐゴシック" pitchFamily="-109" charset="-128"/>
        </a:defRPr>
      </a:lvl5pPr>
      <a:lvl6pPr marL="371475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6pPr>
      <a:lvl7pPr marL="742950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7pPr>
      <a:lvl8pPr marL="1114425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8pPr>
      <a:lvl9pPr marL="1485900" algn="l" rtl="0" eaLnBrk="0" fontAlgn="base" hangingPunct="0">
        <a:spcBef>
          <a:spcPct val="0"/>
        </a:spcBef>
        <a:spcAft>
          <a:spcPct val="0"/>
        </a:spcAft>
        <a:defRPr sz="2925">
          <a:solidFill>
            <a:srgbClr val="002461"/>
          </a:solidFill>
          <a:latin typeface="Arial" pitchFamily="-107" charset="0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ea typeface="ＭＳ Ｐゴシック" pitchFamily="-107" charset="-128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ea typeface="ＭＳ Ｐゴシック" pitchFamily="-107" charset="-128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ea typeface="ＭＳ Ｐゴシック" pitchFamily="-107" charset="-128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5pPr>
      <a:lvl6pPr marL="2043113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6pPr>
      <a:lvl7pPr marL="2414588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7pPr>
      <a:lvl8pPr marL="2786063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8pPr>
      <a:lvl9pPr marL="3157538" indent="-185738" algn="l" rtl="0" eaLnBrk="0" fontAlgn="base" hangingPunct="0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915B010-442E-4E95-AEDC-737854F1EC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0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BEAED-6F99-3D66-172A-D10E6B77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E8758-E6A7-C816-4424-0CB3F2926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E68E-FFE0-478B-1DF4-7CE2739BB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6ED0-EF46-498D-B9FF-157EF17F0F1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A7DB6-27C6-409A-7BB2-86DA14CC3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9A82-25D1-AF70-7A7D-8A414401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0894-D5F7-43AB-AB33-52D9F46E8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6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commons.wikimedia.org/wiki/File:Career_Change_Cartoon_With_Different_Occupations.sv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yworldofwork.co.uk/my-career-options/choosing-my-subject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ykidscareer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ordonschools.aberdeenshire.sch.uk/course-choice-informatio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picture containing tree, grass, outdoor, nature&#10;&#10;Description automatically generated">
            <a:extLst>
              <a:ext uri="{FF2B5EF4-FFF2-40B4-BE49-F238E27FC236}">
                <a16:creationId xmlns:a16="http://schemas.microsoft.com/office/drawing/2014/main" id="{1C7D09D8-8B7D-4B5C-ACC2-61007A7A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13170"/>
          <a:stretch/>
        </p:blipFill>
        <p:spPr>
          <a:xfrm>
            <a:off x="20" y="10"/>
            <a:ext cx="8081984" cy="6857990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76164" y="0"/>
            <a:ext cx="4229836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7933" y="0"/>
            <a:ext cx="4098067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41323" y="0"/>
            <a:ext cx="2055400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63272" y="2287248"/>
            <a:ext cx="3730242" cy="2048418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S4</a:t>
            </a:r>
            <a:r>
              <a:rPr lang="en-GB" altLang="en-US" sz="1200" dirty="0">
                <a:solidFill>
                  <a:srgbClr val="7030A0"/>
                </a:solidFill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Arial"/>
              </a:rPr>
              <a:t>Transition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GB" altLang="en-US" b="1" dirty="0">
                <a:solidFill>
                  <a:srgbClr val="7030A0"/>
                </a:solidFill>
                <a:latin typeface="Arial"/>
              </a:rPr>
              <a:t>i</a:t>
            </a:r>
            <a:r>
              <a:rPr lang="en-GB" altLang="en-US" b="1" dirty="0">
                <a:solidFill>
                  <a:srgbClr val="7030A0"/>
                </a:solidFill>
              </a:rPr>
              <a:t>nto S5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b="1" dirty="0">
                <a:solidFill>
                  <a:srgbClr val="7030A0"/>
                </a:solidFill>
              </a:rPr>
              <a:t>Senior Phase Pathways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5962" y="4899366"/>
            <a:ext cx="330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  <a:buFontTx/>
              <a:buNone/>
            </a:pPr>
            <a:r>
              <a:rPr lang="en-GB" altLang="en-US" sz="2400" dirty="0">
                <a:solidFill>
                  <a:srgbClr val="92D050"/>
                </a:solidFill>
              </a:rPr>
              <a:t>February 2023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8FA3F7-BDCF-5A7B-63CD-1DBD00FE2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85" y="134121"/>
            <a:ext cx="836662" cy="1136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9CA47-8479-1740-9C28-0DED8624AD60}"/>
              </a:ext>
            </a:extLst>
          </p:cNvPr>
          <p:cNvSpPr txBox="1"/>
          <p:nvPr/>
        </p:nvSpPr>
        <p:spPr>
          <a:xfrm>
            <a:off x="6956905" y="1354217"/>
            <a:ext cx="232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The Gordon Schools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04A14-1990-0E06-D97E-5DAB0DACC3AB}"/>
              </a:ext>
            </a:extLst>
          </p:cNvPr>
          <p:cNvSpPr txBox="1"/>
          <p:nvPr/>
        </p:nvSpPr>
        <p:spPr>
          <a:xfrm>
            <a:off x="3350470" y="1189075"/>
            <a:ext cx="3723595" cy="3244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History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Maths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Modern Studies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Music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Music Technology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P.E.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People in Society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Photography </a:t>
            </a: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NPA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Physics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Practical Cookery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Prince’s Trust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Spanish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Science and Health Level 4 </a:t>
            </a: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NPA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6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51350-1020-A204-9586-CC09CBA0675F}"/>
              </a:ext>
            </a:extLst>
          </p:cNvPr>
          <p:cNvSpPr txBox="1"/>
          <p:nvPr/>
        </p:nvSpPr>
        <p:spPr>
          <a:xfrm>
            <a:off x="354375" y="1189075"/>
            <a:ext cx="3028701" cy="3244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Administration (</a:t>
            </a: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NPA option</a:t>
            </a: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Applications of Maths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Art and Design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Biology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Business Management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Chemistry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Computer Games Development </a:t>
            </a: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NPA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Drama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Economics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English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French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Geography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German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Graphic 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E8CEB-A84A-13BC-85C0-2A7907C942B3}"/>
              </a:ext>
            </a:extLst>
          </p:cNvPr>
          <p:cNvSpPr txBox="1"/>
          <p:nvPr/>
        </p:nvSpPr>
        <p:spPr>
          <a:xfrm>
            <a:off x="7109697" y="1189075"/>
            <a:ext cx="1990045" cy="1217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Foundation Apprenticeships 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63" dirty="0">
              <a:solidFill>
                <a:prstClr val="black"/>
              </a:solidFill>
              <a:latin typeface="Calibri" panose="020F0502020204030204"/>
            </a:endParaRP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Automotive Level 4 </a:t>
            </a: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FA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63" dirty="0">
                <a:solidFill>
                  <a:prstClr val="black"/>
                </a:solidFill>
                <a:latin typeface="Calibri" panose="020F0502020204030204"/>
              </a:rPr>
              <a:t>Construction 4 </a:t>
            </a:r>
            <a:r>
              <a:rPr lang="en-GB" sz="1463" b="1" dirty="0">
                <a:solidFill>
                  <a:prstClr val="black"/>
                </a:solidFill>
                <a:latin typeface="Calibri" panose="020F0502020204030204"/>
              </a:rPr>
              <a:t>FA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8B80EDC6-75F9-74FF-24C4-BA775FCB1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6748"/>
              </p:ext>
            </p:extLst>
          </p:nvPr>
        </p:nvGraphicFramePr>
        <p:xfrm>
          <a:off x="310153" y="4650100"/>
          <a:ext cx="5239740" cy="13110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0970">
                  <a:extLst>
                    <a:ext uri="{9D8B030D-6E8A-4147-A177-3AD203B41FA5}">
                      <a16:colId xmlns:a16="http://schemas.microsoft.com/office/drawing/2014/main" val="744034797"/>
                    </a:ext>
                  </a:extLst>
                </a:gridCol>
                <a:gridCol w="711911">
                  <a:extLst>
                    <a:ext uri="{9D8B030D-6E8A-4147-A177-3AD203B41FA5}">
                      <a16:colId xmlns:a16="http://schemas.microsoft.com/office/drawing/2014/main" val="252203718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1731954646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2431499766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3699782384"/>
                    </a:ext>
                  </a:extLst>
                </a:gridCol>
                <a:gridCol w="726439">
                  <a:extLst>
                    <a:ext uri="{9D8B030D-6E8A-4147-A177-3AD203B41FA5}">
                      <a16:colId xmlns:a16="http://schemas.microsoft.com/office/drawing/2014/main" val="3077092504"/>
                    </a:ext>
                  </a:extLst>
                </a:gridCol>
                <a:gridCol w="881103">
                  <a:extLst>
                    <a:ext uri="{9D8B030D-6E8A-4147-A177-3AD203B41FA5}">
                      <a16:colId xmlns:a16="http://schemas.microsoft.com/office/drawing/2014/main" val="132301241"/>
                    </a:ext>
                  </a:extLst>
                </a:gridCol>
              </a:tblGrid>
              <a:tr h="748032">
                <a:tc rowSpan="2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2900" dirty="0"/>
                        <a:t>S5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Choice </a:t>
                      </a:r>
                    </a:p>
                    <a:p>
                      <a:pPr algn="ctr"/>
                      <a:r>
                        <a:rPr lang="en-GB" sz="1200" dirty="0"/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Choice </a:t>
                      </a:r>
                    </a:p>
                    <a:p>
                      <a:pPr algn="ctr"/>
                      <a:r>
                        <a:rPr lang="en-GB" sz="1200" dirty="0"/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Choice</a:t>
                      </a:r>
                    </a:p>
                    <a:p>
                      <a:pPr algn="ctr"/>
                      <a:r>
                        <a:rPr lang="en-GB" sz="1200" dirty="0"/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Choice</a:t>
                      </a:r>
                    </a:p>
                    <a:p>
                      <a:pPr algn="ctr"/>
                      <a:r>
                        <a:rPr lang="en-GB" sz="1200" dirty="0"/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Choice</a:t>
                      </a:r>
                    </a:p>
                    <a:p>
                      <a:pPr algn="ctr"/>
                      <a:r>
                        <a:rPr lang="en-GB" sz="1200" dirty="0"/>
                        <a:t>5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</a:t>
                      </a:r>
                    </a:p>
                    <a:p>
                      <a:pPr algn="ctr"/>
                      <a:r>
                        <a:rPr lang="en-GB" sz="1200" dirty="0"/>
                        <a:t>Reserve</a:t>
                      </a:r>
                    </a:p>
                    <a:p>
                      <a:pPr algn="ctr"/>
                      <a:r>
                        <a:rPr lang="en-GB" sz="1200" dirty="0"/>
                        <a:t>subjects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27922"/>
                  </a:ext>
                </a:extLst>
              </a:tr>
              <a:tr h="56300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4295" marR="74295" marT="37148" marB="37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4295" marR="74295" marT="37148" marB="37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4295" marR="74295" marT="37148" marB="37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4295" marR="74295" marT="37148" marB="37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4295" marR="74295" marT="37148" marB="37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74295" marR="74295" marT="37148" marB="3714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0629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A4C0881-8BC3-EFAB-E0EB-325080594D14}"/>
              </a:ext>
            </a:extLst>
          </p:cNvPr>
          <p:cNvSpPr txBox="1"/>
          <p:nvPr/>
        </p:nvSpPr>
        <p:spPr>
          <a:xfrm>
            <a:off x="354375" y="771274"/>
            <a:ext cx="3168589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25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National Courses: SCQF Levels 3 - 5</a:t>
            </a:r>
            <a:endParaRPr lang="en-GB" sz="162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069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04A14-1990-0E06-D97E-5DAB0DACC3AB}"/>
              </a:ext>
            </a:extLst>
          </p:cNvPr>
          <p:cNvSpPr txBox="1"/>
          <p:nvPr/>
        </p:nvSpPr>
        <p:spPr>
          <a:xfrm>
            <a:off x="3350470" y="1189075"/>
            <a:ext cx="3723595" cy="2568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Graphic Communication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Biology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 Studies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P.E.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Photography</a:t>
            </a:r>
            <a:endParaRPr kumimoji="0" lang="en-GB" sz="14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Spanish (7)</a:t>
            </a:r>
            <a:endParaRPr kumimoji="0" lang="en-GB" sz="14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51350-1020-A204-9586-CC09CBA0675F}"/>
              </a:ext>
            </a:extLst>
          </p:cNvPr>
          <p:cNvSpPr txBox="1"/>
          <p:nvPr/>
        </p:nvSpPr>
        <p:spPr>
          <a:xfrm>
            <a:off x="354375" y="1189075"/>
            <a:ext cx="3028701" cy="2568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and Design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Biology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Management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Chemistry (7)</a:t>
            </a:r>
            <a:endParaRPr kumimoji="0" lang="en-GB" sz="14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Drama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Economics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(7)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(7)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Geography (7)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E8CEB-A84A-13BC-85C0-2A7907C942B3}"/>
              </a:ext>
            </a:extLst>
          </p:cNvPr>
          <p:cNvSpPr txBox="1"/>
          <p:nvPr/>
        </p:nvSpPr>
        <p:spPr>
          <a:xfrm>
            <a:off x="7045561" y="1189075"/>
            <a:ext cx="2768222" cy="1893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Foundation Apprenticeships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Accountancy</a:t>
            </a:r>
          </a:p>
          <a:p>
            <a:pPr marL="285750" marR="0" lvl="0" indent="-2857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&amp; Digital Media</a:t>
            </a:r>
          </a:p>
          <a:p>
            <a:pPr marL="285750" marR="0" lvl="0" indent="-2857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and Drink Technologies </a:t>
            </a:r>
          </a:p>
          <a:p>
            <a:pPr marL="285750" marR="0" lvl="0" indent="-2857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Services Children &amp; Young People</a:t>
            </a:r>
          </a:p>
          <a:p>
            <a:pPr marL="285750" marR="0" lvl="0" indent="-2857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Services &amp; Health Care </a:t>
            </a:r>
            <a:endParaRPr kumimoji="0" lang="en-GB" sz="146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4C0881-8BC3-EFAB-E0EB-325080594D14}"/>
              </a:ext>
            </a:extLst>
          </p:cNvPr>
          <p:cNvSpPr txBox="1"/>
          <p:nvPr/>
        </p:nvSpPr>
        <p:spPr>
          <a:xfrm>
            <a:off x="2936488" y="442589"/>
            <a:ext cx="4033023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National Courses: SCQF Levels 6</a:t>
            </a:r>
          </a:p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(Level 7 availability indicated in brackets)</a:t>
            </a:r>
            <a:endParaRPr kumimoji="0" lang="en-GB" sz="16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4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2938"/>
            <a:ext cx="9906000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600EA-408A-4A09-9810-CC1B8759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7" y="2269323"/>
            <a:ext cx="4735199" cy="2033351"/>
          </a:xfrm>
        </p:spPr>
        <p:txBody>
          <a:bodyPr vert="horz" lIns="74295" tIns="37148" rIns="74295" bIns="37148" rtlCol="0" anchor="b">
            <a:normAutofit fontScale="90000"/>
          </a:bodyPr>
          <a:lstStyle/>
          <a:p>
            <a:r>
              <a:rPr lang="en-US" sz="4550" b="1">
                <a:solidFill>
                  <a:srgbClr val="00B050"/>
                </a:solidFill>
                <a:latin typeface="Century Gothic"/>
              </a:rPr>
              <a:t>What is a foundation apprenticeship?</a:t>
            </a:r>
            <a:r>
              <a:rPr lang="en-US" sz="4550"/>
              <a:t> 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176" y="1334796"/>
            <a:ext cx="5025155" cy="4188411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drawing, food&#10;&#10;Description generated with very high confidence">
            <a:extLst>
              <a:ext uri="{FF2B5EF4-FFF2-40B4-BE49-F238E27FC236}">
                <a16:creationId xmlns:a16="http://schemas.microsoft.com/office/drawing/2014/main" id="{8B900AA8-0872-4EA1-8F94-74FACA3E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24448" y="2221813"/>
            <a:ext cx="3069926" cy="30802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EE21A-9EC9-43B7-930F-3EE4D36904AB}"/>
              </a:ext>
            </a:extLst>
          </p:cNvPr>
          <p:cNvSpPr txBox="1">
            <a:spLocks/>
          </p:cNvSpPr>
          <p:nvPr/>
        </p:nvSpPr>
        <p:spPr>
          <a:xfrm>
            <a:off x="206046" y="426950"/>
            <a:ext cx="5143120" cy="1555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5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j-ea"/>
                <a:cs typeface="Calibri Light"/>
              </a:rPr>
              <a:t>Foundation</a:t>
            </a:r>
            <a:br>
              <a:rPr kumimoji="0" lang="en-US" sz="48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Calibri Light"/>
              </a:rPr>
            </a:br>
            <a:r>
              <a:rPr kumimoji="0" lang="en-US" sz="485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j-ea"/>
                <a:cs typeface="Calibri Light"/>
              </a:rPr>
              <a:t>Apprenticeships</a:t>
            </a:r>
            <a:endParaRPr kumimoji="0" lang="en-US" sz="48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55CD6-1FF9-C7FA-2EFC-D9B04771AF64}"/>
              </a:ext>
            </a:extLst>
          </p:cNvPr>
          <p:cNvSpPr txBox="1"/>
          <p:nvPr/>
        </p:nvSpPr>
        <p:spPr>
          <a:xfrm>
            <a:off x="160882" y="4991331"/>
            <a:ext cx="4989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Here is Megan, S5, to tell you about her experience with the Health and Social Care Foundation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409299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BC7889F-F308-4DCD-8CAF-087339B5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7" t="7436" r="2046" b="5479"/>
          <a:stretch/>
        </p:blipFill>
        <p:spPr>
          <a:xfrm>
            <a:off x="999946" y="640540"/>
            <a:ext cx="8069943" cy="5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9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DF8BC-81C2-4051-8481-D1039DE65159}"/>
              </a:ext>
            </a:extLst>
          </p:cNvPr>
          <p:cNvSpPr txBox="1"/>
          <p:nvPr/>
        </p:nvSpPr>
        <p:spPr>
          <a:xfrm>
            <a:off x="230001" y="1167951"/>
            <a:ext cx="34051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My World of Work:</a:t>
            </a:r>
            <a:endParaRPr lang="en-US" sz="2800" b="1" dirty="0">
              <a:solidFill>
                <a:srgbClr val="7030A0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27D8C-9608-4ABE-BA3B-E0A606C0D0F8}"/>
              </a:ext>
            </a:extLst>
          </p:cNvPr>
          <p:cNvSpPr txBox="1"/>
          <p:nvPr/>
        </p:nvSpPr>
        <p:spPr>
          <a:xfrm>
            <a:off x="664099" y="6346512"/>
            <a:ext cx="85733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Arial"/>
                <a:cs typeface="Arial"/>
                <a:hlinkClick r:id="rId2"/>
              </a:rPr>
              <a:t>https://www.myworldofwork.co.uk/my-career-options/choosing-my-subjects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260A66-736A-815D-5797-F6B35E909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8333" r="6038" b="30358"/>
          <a:stretch/>
        </p:blipFill>
        <p:spPr bwMode="auto">
          <a:xfrm>
            <a:off x="3588421" y="111378"/>
            <a:ext cx="4999259" cy="2187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8C3118-6657-AAB2-DC66-74D14182A9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10185" r="6656" b="20372"/>
          <a:stretch/>
        </p:blipFill>
        <p:spPr bwMode="auto">
          <a:xfrm>
            <a:off x="1133203" y="2576374"/>
            <a:ext cx="7454477" cy="3770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62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6D6D1BC-08C2-9A9B-B622-FBEEE6388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t="7557" r="5362" b="4425"/>
          <a:stretch/>
        </p:blipFill>
        <p:spPr bwMode="auto">
          <a:xfrm>
            <a:off x="0" y="0"/>
            <a:ext cx="5973365" cy="439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D41465-201B-6406-EE6D-6C38D2BADD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7995" r="10838" b="4350"/>
          <a:stretch/>
        </p:blipFill>
        <p:spPr bwMode="auto">
          <a:xfrm>
            <a:off x="4900580" y="2741291"/>
            <a:ext cx="5008903" cy="40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07062-95B0-10B0-6B57-AF4E3BDFDF21}"/>
              </a:ext>
            </a:extLst>
          </p:cNvPr>
          <p:cNvSpPr txBox="1"/>
          <p:nvPr/>
        </p:nvSpPr>
        <p:spPr>
          <a:xfrm>
            <a:off x="6172350" y="446890"/>
            <a:ext cx="33377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My World of Work</a:t>
            </a:r>
          </a:p>
          <a:p>
            <a:pPr algn="ctr"/>
            <a:endParaRPr lang="en-GB" sz="2800" b="1" dirty="0">
              <a:solidFill>
                <a:srgbClr val="7030A0"/>
              </a:solidFill>
            </a:endParaRPr>
          </a:p>
          <a:p>
            <a:pPr algn="ctr"/>
            <a:r>
              <a:rPr lang="en-GB" sz="2800" b="1" dirty="0">
                <a:solidFill>
                  <a:srgbClr val="7030A0"/>
                </a:solidFill>
              </a:rPr>
              <a:t>Supports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330C3-36C9-031B-76B7-A6D1DCBC7327}"/>
              </a:ext>
            </a:extLst>
          </p:cNvPr>
          <p:cNvSpPr txBox="1"/>
          <p:nvPr/>
        </p:nvSpPr>
        <p:spPr>
          <a:xfrm>
            <a:off x="191862" y="5000481"/>
            <a:ext cx="4389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Skills Development Scotland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TGS support:</a:t>
            </a:r>
          </a:p>
          <a:p>
            <a:endParaRPr lang="en-GB" sz="12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Lisa.OBrien@sds.co.uk</a:t>
            </a:r>
          </a:p>
        </p:txBody>
      </p:sp>
    </p:spTree>
    <p:extLst>
      <p:ext uri="{BB962C8B-B14F-4D97-AF65-F5344CB8AC3E}">
        <p14:creationId xmlns:p14="http://schemas.microsoft.com/office/powerpoint/2010/main" val="29842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7BE06-8188-4446-97F8-CDEB85375D69}"/>
              </a:ext>
            </a:extLst>
          </p:cNvPr>
          <p:cNvSpPr txBox="1"/>
          <p:nvPr/>
        </p:nvSpPr>
        <p:spPr>
          <a:xfrm>
            <a:off x="122318" y="650795"/>
            <a:ext cx="31559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My Kid's Career:</a:t>
            </a:r>
            <a:endParaRPr lang="en-US" sz="2800" b="1" dirty="0">
              <a:solidFill>
                <a:srgbClr val="7030A0"/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3587A-AA43-4EBE-9D16-008DE9E28E77}"/>
              </a:ext>
            </a:extLst>
          </p:cNvPr>
          <p:cNvSpPr txBox="1"/>
          <p:nvPr/>
        </p:nvSpPr>
        <p:spPr>
          <a:xfrm>
            <a:off x="2452083" y="6244698"/>
            <a:ext cx="51702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/>
                <a:cs typeface="Arial"/>
                <a:hlinkClick r:id="rId2"/>
              </a:rPr>
              <a:t>https://www.mykidscareer.com/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226FBC-EE44-B679-4DE2-EDBECA8AC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43643" r="9347" b="6348"/>
          <a:stretch/>
        </p:blipFill>
        <p:spPr bwMode="auto">
          <a:xfrm>
            <a:off x="4272793" y="45203"/>
            <a:ext cx="5259617" cy="1970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F5EE25-852B-BBF3-D2CC-51DBDDBE65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7274" r="12382" b="4628"/>
          <a:stretch/>
        </p:blipFill>
        <p:spPr bwMode="auto">
          <a:xfrm>
            <a:off x="122318" y="2025319"/>
            <a:ext cx="5519008" cy="4256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7BBBCA-FBF0-4793-3666-BF27821250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5" t="40081" r="31833" b="21364"/>
          <a:stretch/>
        </p:blipFill>
        <p:spPr bwMode="auto">
          <a:xfrm>
            <a:off x="5772246" y="2867364"/>
            <a:ext cx="3700145" cy="2526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147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15" y="723236"/>
            <a:ext cx="6923370" cy="928688"/>
          </a:xfrm>
        </p:spPr>
        <p:txBody>
          <a:bodyPr/>
          <a:lstStyle/>
          <a:p>
            <a:pPr algn="ctr"/>
            <a:r>
              <a:rPr lang="en-GB" b="1" dirty="0" err="1">
                <a:latin typeface="Century Gothic" panose="020B0502020202020204" pitchFamily="34" charset="0"/>
              </a:rPr>
              <a:t>NESCol</a:t>
            </a:r>
            <a:r>
              <a:rPr lang="en-GB" b="1" dirty="0">
                <a:latin typeface="Century Gothic" panose="020B0502020202020204" pitchFamily="34" charset="0"/>
              </a:rPr>
              <a:t>: School College Link Courses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170" y="1754538"/>
            <a:ext cx="7619660" cy="3365439"/>
          </a:xfrm>
        </p:spPr>
        <p:txBody>
          <a:bodyPr/>
          <a:lstStyle/>
          <a:p>
            <a:r>
              <a:rPr lang="en-GB" sz="1950">
                <a:solidFill>
                  <a:srgbClr val="7030A0"/>
                </a:solidFill>
                <a:latin typeface="Century Gothic" panose="020B0502020202020204" pitchFamily="34" charset="0"/>
                <a:ea typeface="ＭＳ Ｐゴシック" charset="-128"/>
                <a:cs typeface="ＭＳ Ｐゴシック" charset="-128"/>
              </a:rPr>
              <a:t>When being taught by a College lecturer young people will be treated like a College student.</a:t>
            </a:r>
          </a:p>
          <a:p>
            <a:r>
              <a:rPr lang="en-GB" sz="1950">
                <a:solidFill>
                  <a:srgbClr val="7030A0"/>
                </a:solidFill>
                <a:latin typeface="Century Gothic" panose="020B0502020202020204" pitchFamily="34" charset="0"/>
                <a:ea typeface="ＭＳ Ｐゴシック" charset="-128"/>
                <a:cs typeface="ＭＳ Ｐゴシック" charset="-128"/>
              </a:rPr>
              <a:t>College is an adult learning environment and we expect the same adult behaviour of school pupils as we do of our full time students.</a:t>
            </a:r>
          </a:p>
          <a:p>
            <a:r>
              <a:rPr lang="en-GB" sz="1950">
                <a:solidFill>
                  <a:srgbClr val="7030A0"/>
                </a:solidFill>
                <a:latin typeface="Century Gothic" panose="020B0502020202020204" pitchFamily="34" charset="0"/>
                <a:ea typeface="ＭＳ Ｐゴシック" charset="-128"/>
                <a:cs typeface="ＭＳ Ｐゴシック" charset="-128"/>
              </a:rPr>
              <a:t>College courses can mean missing some school classes – so additional commitment to catching up on missed work is essential</a:t>
            </a:r>
          </a:p>
          <a:p>
            <a:r>
              <a:rPr lang="en-GB" sz="1950">
                <a:solidFill>
                  <a:srgbClr val="7030A0"/>
                </a:solidFill>
                <a:latin typeface="Century Gothic" panose="020B0502020202020204" pitchFamily="34" charset="0"/>
                <a:ea typeface="ＭＳ Ｐゴシック" charset="-128"/>
                <a:cs typeface="ＭＳ Ｐゴシック" charset="-128"/>
              </a:rPr>
              <a:t>When attending a College course we expect pupils to behave as though they are arriving at work – on time and well prepared</a:t>
            </a:r>
          </a:p>
        </p:txBody>
      </p:sp>
    </p:spTree>
    <p:extLst>
      <p:ext uri="{BB962C8B-B14F-4D97-AF65-F5344CB8AC3E}">
        <p14:creationId xmlns:p14="http://schemas.microsoft.com/office/powerpoint/2010/main" val="39190510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2" y="448982"/>
            <a:ext cx="6315075" cy="928688"/>
          </a:xfrm>
        </p:spPr>
        <p:txBody>
          <a:bodyPr/>
          <a:lstStyle/>
          <a:p>
            <a:pPr algn="ctr"/>
            <a:r>
              <a:rPr lang="en-GB" b="1">
                <a:latin typeface="Century Gothic" panose="020B0502020202020204" pitchFamily="34" charset="0"/>
              </a:rPr>
              <a:t>Subject Areas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938" y="1436811"/>
            <a:ext cx="7394121" cy="3466354"/>
          </a:xfrm>
        </p:spPr>
        <p:txBody>
          <a:bodyPr numCol="2"/>
          <a:lstStyle/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Digital Media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Civil Engineering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Construction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Automotive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Early Education and Childcare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Health Sector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Computing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Sport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Hospitality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Travel and Tourism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Marketing and Events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Psychology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Engineering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Accountancy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Laboratory Science</a:t>
            </a:r>
          </a:p>
          <a:p>
            <a:r>
              <a:rPr lang="en-US" sz="195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Beauty Therapy</a:t>
            </a:r>
          </a:p>
          <a:p>
            <a:r>
              <a:rPr lang="en-US" sz="1950" dirty="0">
                <a:solidFill>
                  <a:srgbClr val="7030A0"/>
                </a:solidFill>
                <a:latin typeface="Century Gothic" panose="020B0502020202020204" pitchFamily="34" charset="0"/>
              </a:rPr>
              <a:t>Maritime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33" y="4962307"/>
            <a:ext cx="794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Those in bold are courses that have been taken by TGS pupils</a:t>
            </a:r>
          </a:p>
        </p:txBody>
      </p:sp>
    </p:spTree>
    <p:extLst>
      <p:ext uri="{BB962C8B-B14F-4D97-AF65-F5344CB8AC3E}">
        <p14:creationId xmlns:p14="http://schemas.microsoft.com/office/powerpoint/2010/main" val="27008487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77062"/>
              </p:ext>
            </p:extLst>
          </p:nvPr>
        </p:nvGraphicFramePr>
        <p:xfrm>
          <a:off x="0" y="0"/>
          <a:ext cx="9905902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033">
                  <a:extLst>
                    <a:ext uri="{9D8B030D-6E8A-4147-A177-3AD203B41FA5}">
                      <a16:colId xmlns:a16="http://schemas.microsoft.com/office/drawing/2014/main" val="995768023"/>
                    </a:ext>
                  </a:extLst>
                </a:gridCol>
              </a:tblGrid>
              <a:tr h="707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TGS Vision</a:t>
                      </a:r>
                      <a:endParaRPr lang="en-GB" sz="120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Your personalisation:</a:t>
                      </a: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GB" sz="360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ogether</a:t>
                      </a:r>
                      <a:endParaRPr lang="en-GB" sz="120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in our School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 in our community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 the timeline so that everyone else is able to do their job at the right time</a:t>
                      </a: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en-GB" sz="360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rowing</a:t>
                      </a:r>
                      <a:endParaRPr lang="en-GB" sz="120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Having responsibility to make more decisions about your learning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TGS will support you with your choices</a:t>
                      </a: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GB" sz="360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ucceeding</a:t>
                      </a:r>
                      <a:endParaRPr lang="en-GB" sz="120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Giving yourself the best chance to start you own future learning pathway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Exploring new things with a growth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mind-set for future success.</a:t>
                      </a:r>
                      <a:endParaRPr lang="en-GB" sz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20" marR="5572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9750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860054" y="77456"/>
            <a:ext cx="6185892" cy="1382946"/>
          </a:xfrm>
        </p:spPr>
        <p:txBody>
          <a:bodyPr/>
          <a:lstStyle/>
          <a:p>
            <a:r>
              <a:rPr lang="en-GB" altLang="en-US" sz="3600">
                <a:solidFill>
                  <a:srgbClr val="7030A0"/>
                </a:solidFill>
              </a:rPr>
              <a:t>Curriculum for Excellence </a:t>
            </a:r>
            <a:br>
              <a:rPr lang="en-GB" altLang="en-US" sz="3600">
                <a:solidFill>
                  <a:srgbClr val="7030A0"/>
                </a:solidFill>
              </a:rPr>
            </a:br>
            <a:r>
              <a:rPr lang="en-GB" altLang="en-US" sz="3600">
                <a:solidFill>
                  <a:srgbClr val="7030A0"/>
                </a:solidFill>
              </a:rPr>
              <a:t>National Qualifications</a:t>
            </a:r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96616" y="1518312"/>
            <a:ext cx="7344816" cy="64807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>
                <a:solidFill>
                  <a:srgbClr val="00B050"/>
                </a:solidFill>
              </a:rPr>
              <a:t>SQA Qualifications in the Senior Phase: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9024" y="328458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National 1 – National 4:</a:t>
            </a:r>
          </a:p>
          <a:p>
            <a:pPr algn="ctr"/>
            <a:r>
              <a:rPr lang="en-GB" sz="2400" dirty="0">
                <a:solidFill>
                  <a:srgbClr val="00B050"/>
                </a:solidFill>
              </a:rPr>
              <a:t>Internally assessed by TGS - </a:t>
            </a:r>
          </a:p>
          <a:p>
            <a:pPr algn="ctr"/>
            <a:r>
              <a:rPr lang="en-GB" sz="2400" dirty="0">
                <a:solidFill>
                  <a:srgbClr val="00B050"/>
                </a:solidFill>
              </a:rPr>
              <a:t>SQA verify our standards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977360" y="3284589"/>
            <a:ext cx="424499" cy="1448500"/>
          </a:xfrm>
          <a:prstGeom prst="rightBrace">
            <a:avLst>
              <a:gd name="adj1" fmla="val 35859"/>
              <a:gd name="adj2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4083946" y="4811753"/>
            <a:ext cx="188887" cy="942346"/>
          </a:xfrm>
          <a:prstGeom prst="rightBrace">
            <a:avLst>
              <a:gd name="adj1" fmla="val 96693"/>
              <a:gd name="adj2" fmla="val 4940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9511" y="4741288"/>
            <a:ext cx="4311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National 5 – Advanced Higher:</a:t>
            </a:r>
          </a:p>
          <a:p>
            <a:r>
              <a:rPr lang="en-GB" sz="2400" dirty="0">
                <a:solidFill>
                  <a:srgbClr val="00B050"/>
                </a:solidFill>
              </a:rPr>
              <a:t>Externally assessed by SQA exams and coursework marks</a:t>
            </a:r>
          </a:p>
        </p:txBody>
      </p:sp>
      <p:pic>
        <p:nvPicPr>
          <p:cNvPr id="15" name="Picture 14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85" y="6197988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7E3DE47-7955-7BF7-17CD-779C3B606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41321"/>
              </p:ext>
            </p:extLst>
          </p:nvPr>
        </p:nvGraphicFramePr>
        <p:xfrm>
          <a:off x="226107" y="2596803"/>
          <a:ext cx="385783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839">
                  <a:extLst>
                    <a:ext uri="{9D8B030D-6E8A-4147-A177-3AD203B41FA5}">
                      <a16:colId xmlns:a16="http://schemas.microsoft.com/office/drawing/2014/main" val="655402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Scotland’s </a:t>
                      </a:r>
                    </a:p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National Qualifications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1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National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5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National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21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National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6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National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47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National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0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03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Advanced Higher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48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660" y="147389"/>
            <a:ext cx="5952679" cy="640085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7030A0"/>
                </a:solidFill>
              </a:rPr>
              <a:t>Transition from S4 into S5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0472" y="1078804"/>
            <a:ext cx="4998041" cy="32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Enjoyment / Challenge / Interest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Strengths / Development needs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 sets &amp; breadth vs depth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career aspirations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Advice of Teachers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Discussion with Parents / Carers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Progression Pathways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1618" y="1078804"/>
            <a:ext cx="4106613" cy="33424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Tracking Reports 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Guidance Colleagues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World of Work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 Kids Career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TGS Course outlines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Highers in a Nutshell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Skills Development Scotland (SDS)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Advisor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030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Aspire and RGU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02" y="4602507"/>
            <a:ext cx="8873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It’s important that each individual pupil considers their decisions.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Friendship groups and Teachers may change over time.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Creating a pathway(s) that will bring you to your chosen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destination and / or having broad options to draw upon.</a:t>
            </a:r>
          </a:p>
        </p:txBody>
      </p:sp>
      <p:pic>
        <p:nvPicPr>
          <p:cNvPr id="8" name="Picture 7" descr="New Picture">
            <a:extLst>
              <a:ext uri="{FF2B5EF4-FFF2-40B4-BE49-F238E27FC236}">
                <a16:creationId xmlns:a16="http://schemas.microsoft.com/office/drawing/2014/main" id="{51C81D38-40BD-4984-97BE-6335A183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53" y="216470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2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5706" y="188640"/>
            <a:ext cx="5066051" cy="1143000"/>
          </a:xfrm>
        </p:spPr>
        <p:txBody>
          <a:bodyPr/>
          <a:lstStyle/>
          <a:p>
            <a:pPr eaLnBrk="1" hangingPunct="1"/>
            <a:r>
              <a:rPr lang="en-GB" altLang="en-US" sz="4800" b="1">
                <a:solidFill>
                  <a:srgbClr val="7030A0"/>
                </a:solidFill>
              </a:rPr>
              <a:t>Options Process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331640"/>
            <a:ext cx="3665612" cy="6766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b="1" dirty="0">
                <a:solidFill>
                  <a:srgbClr val="00B050"/>
                </a:solidFill>
              </a:rPr>
              <a:t>Where next…?</a:t>
            </a:r>
          </a:p>
        </p:txBody>
      </p:sp>
      <p:pic>
        <p:nvPicPr>
          <p:cNvPr id="12292" name="Picture 4" descr="which 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6" y="2461716"/>
            <a:ext cx="43945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ew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80" y="6171195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1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E0EFCA-D5EF-44E7-8533-8BBDC89FF514}"/>
              </a:ext>
            </a:extLst>
          </p:cNvPr>
          <p:cNvSpPr txBox="1"/>
          <p:nvPr/>
        </p:nvSpPr>
        <p:spPr>
          <a:xfrm>
            <a:off x="5371381" y="379562"/>
            <a:ext cx="45346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Example of a TGS course descriptor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 be accessed via the TGS website: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hlinkClick r:id="rId2"/>
              </a:rPr>
              <a:t>Course choice information (gordonschools.aberdeenshire.sch.uk)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 to: Curriculum – Course Choice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one page document summarising the benefits, skills, assessments, progression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career pathways of that subject</a:t>
            </a:r>
          </a:p>
        </p:txBody>
      </p:sp>
      <p:pic>
        <p:nvPicPr>
          <p:cNvPr id="7" name="Picture 6" descr="New Picture">
            <a:extLst>
              <a:ext uri="{FF2B5EF4-FFF2-40B4-BE49-F238E27FC236}">
                <a16:creationId xmlns:a16="http://schemas.microsoft.com/office/drawing/2014/main" id="{56093CBD-F2A5-46A9-950D-D081966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00" y="6356078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BE7C9-8312-48A6-801F-9648068178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3" t="21012" r="31081" b="7378"/>
          <a:stretch/>
        </p:blipFill>
        <p:spPr>
          <a:xfrm>
            <a:off x="151439" y="173903"/>
            <a:ext cx="5055126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788" y="-260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Progression Pathways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Expressive Arts example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New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90" y="6162329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1A01A4C8-7048-0777-DD55-52764A097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20629" r="14902" b="7395"/>
          <a:stretch/>
        </p:blipFill>
        <p:spPr bwMode="auto">
          <a:xfrm>
            <a:off x="487081" y="911030"/>
            <a:ext cx="8460000" cy="5946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26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856" y="221841"/>
            <a:ext cx="9059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200" dirty="0">
                <a:solidFill>
                  <a:srgbClr val="7030A0"/>
                </a:solidFill>
                <a:latin typeface="Arial"/>
                <a:ea typeface="+mj-ea"/>
                <a:cs typeface="+mj-cs"/>
              </a:rPr>
              <a:t>What does S4/5/6 Senior Phase choice look like?</a:t>
            </a:r>
            <a:endParaRPr lang="en-GB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0076"/>
              </p:ext>
            </p:extLst>
          </p:nvPr>
        </p:nvGraphicFramePr>
        <p:xfrm>
          <a:off x="487856" y="912941"/>
          <a:ext cx="8922961" cy="292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0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3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5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6288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S4</a:t>
                      </a:r>
                    </a:p>
                    <a:p>
                      <a:pPr algn="ctr"/>
                      <a:endParaRPr lang="en-GB" b="1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(S5)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(S6)</a:t>
                      </a: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One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Levels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1 - 5</a:t>
                      </a:r>
                      <a:endParaRPr lang="en-GB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Two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Levels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1 - 5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Three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Levels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1 - 5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Four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Levels 1 - 5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Five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Levels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1 - 5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Six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Levels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1 - 5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PSE</a:t>
                      </a:r>
                    </a:p>
                  </a:txBody>
                  <a:tcPr vert="vert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RMPS</a:t>
                      </a:r>
                    </a:p>
                  </a:txBody>
                  <a:tcPr vert="vert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PE</a:t>
                      </a:r>
                    </a:p>
                  </a:txBody>
                  <a:tcPr vert="vert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S5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S6</a:t>
                      </a: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Option 1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2EF65E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Level 6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Higher/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Adv H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Option 2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2EF65E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Level 6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Higher/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Adv 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Option 3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2EF65E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Level 6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Higher/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Adv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2EF65E"/>
                        </a:solidFill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Option 4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2EF65E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Level 6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Higher/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Adv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Option 5</a:t>
                      </a:r>
                    </a:p>
                    <a:p>
                      <a:pPr algn="ctr"/>
                      <a:endParaRPr lang="en-GB" sz="1200" b="1" dirty="0">
                        <a:solidFill>
                          <a:srgbClr val="2EF65E"/>
                        </a:solidFill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Level 6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Higher/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Adv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PSE</a:t>
                      </a:r>
                    </a:p>
                  </a:txBody>
                  <a:tcPr vert="vert27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STUDY</a:t>
                      </a:r>
                    </a:p>
                  </a:txBody>
                  <a:tcPr vert="vert27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2EF65E"/>
                          </a:solidFill>
                        </a:rPr>
                        <a:t>WA/ VOL</a:t>
                      </a:r>
                      <a:endParaRPr lang="en-US" dirty="0"/>
                    </a:p>
                  </a:txBody>
                  <a:tcPr vert="vert27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35489"/>
              </p:ext>
            </p:extLst>
          </p:nvPr>
        </p:nvGraphicFramePr>
        <p:xfrm>
          <a:off x="487856" y="4104619"/>
          <a:ext cx="8922972" cy="21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7030A0"/>
                          </a:solidFill>
                        </a:rPr>
                        <a:t>Year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50"/>
                          </a:solidFill>
                        </a:rPr>
                        <a:t>Subjects + Other opportunities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7030A0"/>
                          </a:solidFill>
                        </a:rPr>
                        <a:t>S4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B050"/>
                          </a:solidFill>
                        </a:rPr>
                        <a:t>Maths* &amp; English + 4 Choices + </a:t>
                      </a:r>
                      <a:r>
                        <a:rPr lang="en-GB" sz="2400" b="0" baseline="0" dirty="0">
                          <a:solidFill>
                            <a:srgbClr val="00B050"/>
                          </a:solidFill>
                        </a:rPr>
                        <a:t>Wider Achievement</a:t>
                      </a:r>
                    </a:p>
                    <a:p>
                      <a:r>
                        <a:rPr lang="en-GB" sz="2400" b="0" baseline="0" dirty="0">
                          <a:solidFill>
                            <a:srgbClr val="00B050"/>
                          </a:solidFill>
                        </a:rPr>
                        <a:t>* 2 options: Mathematics or Applications of Mathematics</a:t>
                      </a:r>
                      <a:endParaRPr lang="en-GB" sz="2400" b="0" dirty="0">
                        <a:solidFill>
                          <a:srgbClr val="00B050"/>
                        </a:solidFill>
                      </a:endParaRP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7030A0"/>
                          </a:solidFill>
                        </a:rPr>
                        <a:t>S5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GB" sz="2400" b="0" baseline="0" dirty="0">
                          <a:solidFill>
                            <a:srgbClr val="00B050"/>
                          </a:solidFill>
                        </a:rPr>
                        <a:t> Subjects minimum + Timetabled study</a:t>
                      </a: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7030A0"/>
                          </a:solidFill>
                        </a:rPr>
                        <a:t>S6</a:t>
                      </a:r>
                    </a:p>
                  </a:txBody>
                  <a:tcPr marL="91443" marR="91443" marT="45700" marB="45700"/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rgbClr val="00B050"/>
                          </a:solidFill>
                        </a:rPr>
                        <a:t>4 Subjects minimum + whole-school contributions</a:t>
                      </a:r>
                      <a:endParaRPr lang="en-GB" sz="2400" b="0" baseline="0" dirty="0">
                        <a:solidFill>
                          <a:srgbClr val="00B050"/>
                        </a:solidFill>
                      </a:endParaRPr>
                    </a:p>
                  </a:txBody>
                  <a:tcPr marL="91443" marR="91443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82203" y="2171298"/>
            <a:ext cx="0" cy="648072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ew Picture">
            <a:extLst>
              <a:ext uri="{FF2B5EF4-FFF2-40B4-BE49-F238E27FC236}">
                <a16:creationId xmlns:a16="http://schemas.microsoft.com/office/drawing/2014/main" id="{CB6C1A5E-5DD3-42A3-9E64-6B999EB1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44" y="6299019"/>
            <a:ext cx="440412" cy="5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193503-DB74-97BB-1981-48E43CA42F93}"/>
              </a:ext>
            </a:extLst>
          </p:cNvPr>
          <p:cNvSpPr txBox="1">
            <a:spLocks/>
          </p:cNvSpPr>
          <p:nvPr/>
        </p:nvSpPr>
        <p:spPr>
          <a:xfrm>
            <a:off x="2127605" y="13557"/>
            <a:ext cx="5650790" cy="51963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Course Choice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26016-9E95-8329-F7DC-52722C007146}"/>
              </a:ext>
            </a:extLst>
          </p:cNvPr>
          <p:cNvSpPr txBox="1"/>
          <p:nvPr/>
        </p:nvSpPr>
        <p:spPr>
          <a:xfrm>
            <a:off x="129025" y="519635"/>
            <a:ext cx="9776975" cy="625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Pupils and families consider future pathways and destinations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Pupils and families consider the list of available subjects: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S5: Five subjects minimum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S6: Four subjects minimum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Ensure your child has an appropriate Literacy and Numeracy qualification that supports their intended post-School destination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Consider opportunities for personal development too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 different reserve subjects are also needed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Complete initial paper form and discuss with Guidance Teacher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Complete on-line TOOLS form to confirm choices, priorities and reserve subjects together with future pathways ideas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Receive e-mail back confirming initial choices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Receive either confirmation of choices (may include Reserves) 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further discussion and re-choosing may be necessary</a:t>
            </a:r>
          </a:p>
        </p:txBody>
      </p:sp>
    </p:spTree>
    <p:extLst>
      <p:ext uri="{BB962C8B-B14F-4D97-AF65-F5344CB8AC3E}">
        <p14:creationId xmlns:p14="http://schemas.microsoft.com/office/powerpoint/2010/main" val="2669332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E6F2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0F7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E6F2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0F7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E7B5A20F984488B02FF1A049ACC94" ma:contentTypeVersion="2" ma:contentTypeDescription="Create a new document." ma:contentTypeScope="" ma:versionID="babd835823b8e82801e11600ac7d668b">
  <xsd:schema xmlns:xsd="http://www.w3.org/2001/XMLSchema" xmlns:xs="http://www.w3.org/2001/XMLSchema" xmlns:p="http://schemas.microsoft.com/office/2006/metadata/properties" xmlns:ns2="35d6200c-bd59-4e60-8f66-33b43676ae41" targetNamespace="http://schemas.microsoft.com/office/2006/metadata/properties" ma:root="true" ma:fieldsID="d30aad39522e6f03836918012ee52449" ns2:_="">
    <xsd:import namespace="35d6200c-bd59-4e60-8f66-33b43676a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6200c-bd59-4e60-8f66-33b43676a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C6678-8C09-4975-8D77-46EB7A366DFD}">
  <ds:schemaRefs>
    <ds:schemaRef ds:uri="35d6200c-bd59-4e60-8f66-33b43676ae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83C01E-1672-43D6-B067-CEA36965A55E}">
  <ds:schemaRefs>
    <ds:schemaRef ds:uri="35d6200c-bd59-4e60-8f66-33b43676ae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23B083-F3BD-4BDB-8702-3C89F6539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986</Words>
  <Application>Microsoft Office PowerPoint</Application>
  <PresentationFormat>A4 Paper (210x297 mm)</PresentationFormat>
  <Paragraphs>293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Meiryo</vt:lpstr>
      <vt:lpstr>Arial</vt:lpstr>
      <vt:lpstr>Calibri</vt:lpstr>
      <vt:lpstr>Calibri Light</vt:lpstr>
      <vt:lpstr>Century Gothic</vt:lpstr>
      <vt:lpstr>Times New Roman</vt:lpstr>
      <vt:lpstr>Wingdings</vt:lpstr>
      <vt:lpstr>Default Design</vt:lpstr>
      <vt:lpstr>2_Default Design</vt:lpstr>
      <vt:lpstr>7_Default Design</vt:lpstr>
      <vt:lpstr>1_Default Design</vt:lpstr>
      <vt:lpstr>Office Theme</vt:lpstr>
      <vt:lpstr>1_office theme</vt:lpstr>
      <vt:lpstr>PowerPoint Presentation</vt:lpstr>
      <vt:lpstr>PowerPoint Presentation</vt:lpstr>
      <vt:lpstr>Curriculum for Excellence  National Qualifications</vt:lpstr>
      <vt:lpstr>Transition from S4 into S5</vt:lpstr>
      <vt:lpstr>Options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foundation apprenticeship? </vt:lpstr>
      <vt:lpstr>PowerPoint Presentation</vt:lpstr>
      <vt:lpstr>PowerPoint Presentation</vt:lpstr>
      <vt:lpstr>PowerPoint Presentation</vt:lpstr>
      <vt:lpstr>PowerPoint Presentation</vt:lpstr>
      <vt:lpstr>NESCol: School College Link Courses </vt:lpstr>
      <vt:lpstr>Subject Areas include: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Gaiter</dc:creator>
  <cp:lastModifiedBy>Phil Gaiter</cp:lastModifiedBy>
  <cp:revision>51</cp:revision>
  <dcterms:created xsi:type="dcterms:W3CDTF">2021-01-19T15:09:24Z</dcterms:created>
  <dcterms:modified xsi:type="dcterms:W3CDTF">2023-02-20T17:09:10Z</dcterms:modified>
</cp:coreProperties>
</file>